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0"/>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8288000" cy="10287000"/>
  <p:notesSz cx="6858000" cy="9144000"/>
  <p:embeddedFontLst>
    <p:embeddedFont>
      <p:font typeface="Poppins Bold" charset="1" panose="00000800000000000000"/>
      <p:regular r:id="rId33"/>
    </p:embeddedFont>
    <p:embeddedFont>
      <p:font typeface="Poppins" charset="1" panose="00000500000000000000"/>
      <p:regular r:id="rId34"/>
    </p:embeddedFont>
    <p:embeddedFont>
      <p:font typeface="Times New Roman" charset="1" panose="02030502070405020303"/>
      <p:regular r:id="rId36"/>
    </p:embeddedFont>
    <p:embeddedFont>
      <p:font typeface="Times New Roman Bold" charset="1" panose="02030802070405020303"/>
      <p:regular r:id="rId37"/>
    </p:embeddedFont>
    <p:embeddedFont>
      <p:font typeface="Source Sans Pro Bold" charset="1" panose="020B0703030403020204"/>
      <p:regular r:id="rId39"/>
    </p:embeddedFont>
    <p:embeddedFont>
      <p:font typeface="Arial Bold" charset="1" panose="020B0802020202020204"/>
      <p:regular r:id="rId40"/>
    </p:embeddedFont>
    <p:embeddedFont>
      <p:font typeface="Poppins Semi-Bold" charset="1" panose="0000070000000000000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notesMasters/notesMaster1.xml" Type="http://schemas.openxmlformats.org/officeDocument/2006/relationships/notesMaster"/><Relationship Id="rId31" Target="theme/theme2.xml" Type="http://schemas.openxmlformats.org/officeDocument/2006/relationships/theme"/><Relationship Id="rId32" Target="notesSlides/notesSlide1.xml" Type="http://schemas.openxmlformats.org/officeDocument/2006/relationships/notesSlide"/><Relationship Id="rId33" Target="fonts/font33.fntdata" Type="http://schemas.openxmlformats.org/officeDocument/2006/relationships/font"/><Relationship Id="rId34" Target="fonts/font34.fntdata" Type="http://schemas.openxmlformats.org/officeDocument/2006/relationships/font"/><Relationship Id="rId35" Target="notesSlides/notesSlide2.xml" Type="http://schemas.openxmlformats.org/officeDocument/2006/relationships/notesSlide"/><Relationship Id="rId36" Target="fonts/font36.fntdata" Type="http://schemas.openxmlformats.org/officeDocument/2006/relationships/font"/><Relationship Id="rId37" Target="fonts/font37.fntdata" Type="http://schemas.openxmlformats.org/officeDocument/2006/relationships/font"/><Relationship Id="rId38" Target="notesSlides/notesSlide3.xml" Type="http://schemas.openxmlformats.org/officeDocument/2006/relationships/notesSlide"/><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notesSlides/notesSlide4.xml" Type="http://schemas.openxmlformats.org/officeDocument/2006/relationships/notesSlide"/><Relationship Id="rId42" Target="notesSlides/notesSlide5.xml" Type="http://schemas.openxmlformats.org/officeDocument/2006/relationships/notesSlide"/><Relationship Id="rId43" Target="fonts/font43.fntdata" Type="http://schemas.openxmlformats.org/officeDocument/2006/relationships/font"/><Relationship Id="rId44" Target="notesSlides/notesSlide6.xml" Type="http://schemas.openxmlformats.org/officeDocument/2006/relationships/notesSlide"/><Relationship Id="rId45" Target="notesSlides/notesSlide7.xml" Type="http://schemas.openxmlformats.org/officeDocument/2006/relationships/notesSlide"/><Relationship Id="rId46" Target="notesSlides/notesSlide8.xml" Type="http://schemas.openxmlformats.org/officeDocument/2006/relationships/notesSlide"/><Relationship Id="rId47" Target="notesSlides/notesSlide9.xml" Type="http://schemas.openxmlformats.org/officeDocument/2006/relationships/notesSlide"/><Relationship Id="rId48" Target="notesSlides/notesSlide10.xml" Type="http://schemas.openxmlformats.org/officeDocument/2006/relationships/notesSlide"/><Relationship Id="rId49" Target="notesSlides/notesSlide11.xml" Type="http://schemas.openxmlformats.org/officeDocument/2006/relationships/notesSlide"/><Relationship Id="rId5" Target="tableStyles.xml" Type="http://schemas.openxmlformats.org/officeDocument/2006/relationships/tableStyles"/><Relationship Id="rId50" Target="notesSlides/notesSlide12.xml" Type="http://schemas.openxmlformats.org/officeDocument/2006/relationships/notesSlide"/><Relationship Id="rId51" Target="notesSlides/notesSlide13.xml" Type="http://schemas.openxmlformats.org/officeDocument/2006/relationships/notesSlide"/><Relationship Id="rId52" Target="notesSlides/notesSlide14.xml" Type="http://schemas.openxmlformats.org/officeDocument/2006/relationships/notesSlide"/><Relationship Id="rId53" Target="notesSlides/notesSlide15.xml" Type="http://schemas.openxmlformats.org/officeDocument/2006/relationships/notesSlide"/><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Assalamualaikum and good evening to the panel Dr Nurlaili and Dr Luqman. My name is Muhammad Afiq bin Zakaria, and I will be presenting my Final Year Project proposal, titled 'Easy Parcel: IoT-Based Parcel Storage System for University Villages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From the literature reviewed, I have identified several specific gaps that my project intends to address: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Easy Parcel is specifically developed to address the five main gaps that I have identified earlier.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hardware part of this project focuses on designing a working prototype of the smart parcel locker using Arduino Uno R3 as the main controller. I chose Arduino because it is widely used, cost-effective, and easy to program, especially for prototyping small embedded systems.</a:t>
            </a:r>
          </a:p>
          <a:p>
            <a:r>
              <a:rPr lang="en-US"/>
              <a:t/>
            </a:r>
          </a:p>
          <a:p>
            <a:r>
              <a:rPr lang="en-US"/>
              <a:t>To begin the development process, I will first design and simulate the circuit in Tinkercad. Tinkercad allows me to visualize and test the connections between components such as servo motors, keypads, LCD displays, and sensors in a virtual environment. This step is crucial to ensure that the components behave as expected before moving on to physical implementation. It also helps reduce hardware damage or wiring errors during testing.</a:t>
            </a:r>
          </a:p>
          <a:p>
            <a:r>
              <a:rPr lang="en-US"/>
              <a:t/>
            </a:r>
          </a:p>
          <a:p>
            <a:r>
              <a:rPr lang="en-US"/>
              <a:t>Once the simulation is complete and confirmed to be working, I will proceed to build the physical model. This step-by-step process ensures a smooth transition from design to implementation, minimizing errors and rework.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These are the main components I plan to use: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For the software part I will build the mobile app...</a:t>
            </a:r>
          </a:p>
          <a:p>
            <a:r>
              <a:rPr lang="en-US"/>
              <a:t/>
            </a:r>
          </a:p>
          <a:p>
            <a:r>
              <a:rPr lang="en-US"/>
              <a:t/>
            </a:r>
          </a:p>
          <a:p>
            <a:r>
              <a:rPr lang="en-US"/>
              <a:t>for the development process of the software, first thing I will do is UI design...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diagram shows the full system flow. It show the flow of</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is the agenda of my presentation. I will start with an introduction, which include the background of study, problem statement, project objectives, and scope of study. Then, I will share the literature review, methodology, and finally, conclude with future work.</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Final Year Project allows students to apply what they’ve learned in real-world problem solving. It helps us develop critical thinking, technical writing, and project planning skills. We are expected to work independently with minimal supervision while preparing to deliver our final outcome confidently.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What is IoT?</a:t>
            </a:r>
          </a:p>
          <a:p>
            <a:r>
              <a:rPr lang="en-US"/>
              <a:t>This project makes use of the Internet of Things, which we called IoT, it is a system where devices are connected and able to communicate over the internet. These devices include sensors, microcontrollers, and actuators that can collect, send, and receive data. IoT is a core technology in many modern applications today, such as smart homes, wearable devices, healthcare systems, agriculture, and industrial automation.</a:t>
            </a:r>
          </a:p>
          <a:p>
            <a:r>
              <a:rPr lang="en-US"/>
              <a:t/>
            </a:r>
          </a:p>
          <a:p>
            <a:r>
              <a:rPr lang="en-US"/>
              <a:t>IoT is important because it enables automation and smarter decision-making across many sectors, such as smart homes, agriculture, healthcare, industry, and logistics. With IoT, systems become more efficient, reliable, and responsive. It helps reduce manual work, improve accuracy, and often leads to better use of resources and energy.</a:t>
            </a:r>
          </a:p>
          <a:p>
            <a:r>
              <a:rPr lang="en-US"/>
              <a:t/>
            </a:r>
          </a:p>
          <a:p>
            <a:r>
              <a:rPr lang="en-US"/>
              <a:t>Key features of IoT include real-time communication, remote access, data collection and analytics, automation, and the ability to integrate with cloud services. These capabilities make IoT a powerful tool in solving everyday problems and creating smarter systems.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Online shopping has become a daily routine among university students, who often order food, clothing, electronics, and academic tools online. With this trend increasing, especially after the COVID-19 pandemic, universities are receiving hundreds of parcels each day. This demand creates the need for an efficient, secure, and accessible delivery system on campus.</a:t>
            </a:r>
          </a:p>
          <a:p>
            <a:r>
              <a:rPr lang="en-US"/>
              <a:t/>
            </a:r>
          </a:p>
          <a:p>
            <a:r>
              <a:rPr lang="en-US"/>
              <a:t>Students prefer online shopping due to lower prices, convenience, and the ability to compare products easily. According to statistics, Malaysia’s e-commerce users are projected to exceed 18 million by 2029, indicating that parcel volume will continue to rise. This growing reliance on delivery services makes it crucial for universities to adopt modern solutions for parcel management.</a:t>
            </a:r>
          </a:p>
          <a:p>
            <a:r>
              <a:rPr lang="en-US"/>
              <a:t/>
            </a:r>
          </a:p>
          <a:p>
            <a:r>
              <a:rPr lang="en-US"/>
              <a:t>To handle the high volume of deliveries, our university implemented ParcelHub—a centralized location for students to collect their parcels. ParcelHub ensures that parcels are stored in a secure environment and only released to verified students. It helps avoid parcel loss and misplacement.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Even though ParcelHub simplifies parcel handling, there are still several issues. First, there is only one centralized location, which is far from most student hostels. This causes long queues during peak hours. It’s also inconvenient for students without transport, and limited parking creates additional problems. Lastly, students must pay extra fees to collect their parcels, even after paying shipping fees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project has three main objectives: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scope of this project is divided into three main areas based on the objectives: hardware development, mobile application development, and integration of authentication and identification features.</a:t>
            </a:r>
          </a:p>
          <a:p>
            <a:r>
              <a:rPr lang="en-US"/>
              <a:t/>
            </a:r>
          </a:p>
          <a:p>
            <a:r>
              <a:rPr lang="en-US"/>
              <a:t>For the hardware, I will use the Arduino Uno R3 as the microcontroller. Before building the actual locker system physically, I will simulate the circuit using Tinkercad to test its design and functionality. This helps reduce the risk of hardware errors and allows me to plan the connections for components like servo motors, keypads, and sensors more effectively.</a:t>
            </a:r>
          </a:p>
          <a:p>
            <a:r>
              <a:rPr lang="en-US"/>
              <a:t/>
            </a:r>
          </a:p>
          <a:p>
            <a:r>
              <a:rPr lang="en-US"/>
              <a:t>Next, for the mobile application, I will use Flutter to develop a user-friendly interface that works on both Android and iOS. The app will have two different user roles: students and couriers. It will connect to Firebase Firestore to allow real-time data access and syncing between the app and the smart locker system.</a:t>
            </a:r>
          </a:p>
          <a:p>
            <a:r>
              <a:rPr lang="en-US"/>
              <a:t/>
            </a:r>
          </a:p>
          <a:p>
            <a:r>
              <a:rPr lang="en-US"/>
              <a:t>Lastly, I will Implement OTP-based access using Firebase Authentication.I also will Integrate barcode scanning to log parcel sender and receiver details, with records stored in the cloud.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this section, I will present findings from related research and existing solutions. I reviewed several academic papers and projects to understand how smart locker systems and parcel handling solutions are currently being developed.</a:t>
            </a:r>
          </a:p>
          <a:p>
            <a:r>
              <a:rPr lang="en-US"/>
              <a:t/>
            </a:r>
          </a:p>
          <a:p>
            <a:r>
              <a:rPr lang="en-US"/>
              <a:t>I will focus on three key aspects for comparison:</a:t>
            </a:r>
          </a:p>
          <a:p>
            <a:r>
              <a:rPr lang="en-US"/>
              <a:t/>
            </a:r>
          </a:p>
          <a:p>
            <a:r>
              <a:rPr lang="en-US"/>
              <a:t>-The technologies used </a:t>
            </a:r>
          </a:p>
          <a:p>
            <a:r>
              <a:rPr lang="en-US"/>
              <a:t/>
            </a:r>
          </a:p>
          <a:p>
            <a:r>
              <a:rPr lang="en-US"/>
              <a:t>-The purpose or target users of the system</a:t>
            </a:r>
          </a:p>
          <a:p>
            <a:r>
              <a:rPr lang="en-US"/>
              <a:t/>
            </a:r>
          </a:p>
          <a:p>
            <a:r>
              <a:rPr lang="en-US"/>
              <a:t>-The features offered, including security mechanisms, user interface, and cost-efficiency.</a:t>
            </a:r>
          </a:p>
          <a:p>
            <a:r>
              <a:rPr lang="en-US"/>
              <a:t/>
            </a:r>
          </a:p>
          <a:p>
            <a:r>
              <a:rPr lang="en-US"/>
              <a:t>By analyzing these aspects, I aim to highlight the gaps in previous work and show how my project is designed to meet the specific needs of university students living in residential villages.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3.pn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35.png" Type="http://schemas.openxmlformats.org/officeDocument/2006/relationships/image"/><Relationship Id="rId4" Target="../media/image36.png" Type="http://schemas.openxmlformats.org/officeDocument/2006/relationships/image"/><Relationship Id="rId5" Target="../media/image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png" Type="http://schemas.openxmlformats.org/officeDocument/2006/relationships/image"/><Relationship Id="rId11" Target="../media/image45.png" Type="http://schemas.openxmlformats.org/officeDocument/2006/relationships/image"/><Relationship Id="rId12" Target="../media/image46.png" Type="http://schemas.openxmlformats.org/officeDocument/2006/relationships/image"/><Relationship Id="rId13" Target="../media/image3.png" Type="http://schemas.openxmlformats.org/officeDocument/2006/relationships/image"/><Relationship Id="rId2" Target="../notesSlides/notesSlide13.xml" Type="http://schemas.openxmlformats.org/officeDocument/2006/relationships/notesSlide"/><Relationship Id="rId3" Target="../media/image37.pn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 Id="rId6" Target="../media/image40.png" Type="http://schemas.openxmlformats.org/officeDocument/2006/relationships/image"/><Relationship Id="rId7" Target="../media/image41.png" Type="http://schemas.openxmlformats.org/officeDocument/2006/relationships/image"/><Relationship Id="rId8" Target="../media/image42.png" Type="http://schemas.openxmlformats.org/officeDocument/2006/relationships/image"/><Relationship Id="rId9" Target="../media/image4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47.png" Type="http://schemas.openxmlformats.org/officeDocument/2006/relationships/image"/><Relationship Id="rId4" Target="../media/image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3.png" Type="http://schemas.openxmlformats.org/officeDocument/2006/relationships/image"/><Relationship Id="rId4" Target="../media/image4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slide3.xml" Type="http://schemas.openxmlformats.org/officeDocument/2006/relationships/slide"/><Relationship Id="rId4" Target="slide10.xml" Type="http://schemas.openxmlformats.org/officeDocument/2006/relationships/slide"/><Relationship Id="rId5" Target="slide14.xml" Type="http://schemas.openxmlformats.org/officeDocument/2006/relationships/slide"/><Relationship Id="rId6" Target="slide21.xml" Type="http://schemas.openxmlformats.org/officeDocument/2006/relationships/slide"/><Relationship Id="rId7" Target="../media/image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5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51.png" Type="http://schemas.openxmlformats.org/officeDocument/2006/relationships/image"/><Relationship Id="rId4" Target="../media/image52.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svg" Type="http://schemas.openxmlformats.org/officeDocument/2006/relationships/image"/><Relationship Id="rId4" Target="../media/image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3.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11" Target="../media/image3.png" Type="http://schemas.openxmlformats.org/officeDocument/2006/relationships/image"/><Relationship Id="rId12" Target="../media/image15.png" Type="http://schemas.openxmlformats.org/officeDocument/2006/relationships/image"/><Relationship Id="rId13" Target="../media/image16.svg" Type="http://schemas.openxmlformats.org/officeDocument/2006/relationships/image"/><Relationship Id="rId2" Target="../notesSlides/notesSlide4.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7.png" Type="http://schemas.openxmlformats.org/officeDocument/2006/relationships/image"/><Relationship Id="rId4" Target="../media/image18.svg" Type="http://schemas.openxmlformats.org/officeDocument/2006/relationships/image"/><Relationship Id="rId5"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9.png" Type="http://schemas.openxmlformats.org/officeDocument/2006/relationships/image"/><Relationship Id="rId4" Target="../media/image20.svg" Type="http://schemas.openxmlformats.org/officeDocument/2006/relationships/image"/><Relationship Id="rId5"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3.pn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874173" y="8475427"/>
            <a:ext cx="10155457" cy="1233441"/>
            <a:chOff x="0" y="0"/>
            <a:chExt cx="2674688" cy="324857"/>
          </a:xfrm>
        </p:grpSpPr>
        <p:sp>
          <p:nvSpPr>
            <p:cNvPr name="Freeform 4" id="4"/>
            <p:cNvSpPr/>
            <p:nvPr/>
          </p:nvSpPr>
          <p:spPr>
            <a:xfrm flipH="false" flipV="false" rot="0">
              <a:off x="0" y="0"/>
              <a:ext cx="2674688" cy="324857"/>
            </a:xfrm>
            <a:custGeom>
              <a:avLst/>
              <a:gdLst/>
              <a:ahLst/>
              <a:cxnLst/>
              <a:rect r="r" b="b" t="t" l="l"/>
              <a:pathLst>
                <a:path h="324857" w="2674688">
                  <a:moveTo>
                    <a:pt x="0" y="0"/>
                  </a:moveTo>
                  <a:lnTo>
                    <a:pt x="2674688" y="0"/>
                  </a:lnTo>
                  <a:lnTo>
                    <a:pt x="2674688" y="324857"/>
                  </a:lnTo>
                  <a:lnTo>
                    <a:pt x="0" y="324857"/>
                  </a:lnTo>
                  <a:close/>
                </a:path>
              </a:pathLst>
            </a:custGeom>
            <a:solidFill>
              <a:srgbClr val="00B1A9"/>
            </a:solidFill>
          </p:spPr>
        </p:sp>
        <p:sp>
          <p:nvSpPr>
            <p:cNvPr name="TextBox 5" id="5"/>
            <p:cNvSpPr txBox="true"/>
            <p:nvPr/>
          </p:nvSpPr>
          <p:spPr>
            <a:xfrm>
              <a:off x="0" y="-57150"/>
              <a:ext cx="2674688" cy="382007"/>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87929" y="629516"/>
            <a:ext cx="3775699" cy="1709691"/>
            <a:chOff x="0" y="0"/>
            <a:chExt cx="994423" cy="450289"/>
          </a:xfrm>
        </p:grpSpPr>
        <p:sp>
          <p:nvSpPr>
            <p:cNvPr name="Freeform 7" id="7"/>
            <p:cNvSpPr/>
            <p:nvPr/>
          </p:nvSpPr>
          <p:spPr>
            <a:xfrm flipH="false" flipV="false" rot="0">
              <a:off x="0" y="0"/>
              <a:ext cx="994423" cy="450289"/>
            </a:xfrm>
            <a:custGeom>
              <a:avLst/>
              <a:gdLst/>
              <a:ahLst/>
              <a:cxnLst/>
              <a:rect r="r" b="b" t="t" l="l"/>
              <a:pathLst>
                <a:path h="450289" w="994423">
                  <a:moveTo>
                    <a:pt x="0" y="0"/>
                  </a:moveTo>
                  <a:lnTo>
                    <a:pt x="994423" y="0"/>
                  </a:lnTo>
                  <a:lnTo>
                    <a:pt x="994423" y="450289"/>
                  </a:lnTo>
                  <a:lnTo>
                    <a:pt x="0" y="450289"/>
                  </a:lnTo>
                  <a:close/>
                </a:path>
              </a:pathLst>
            </a:custGeom>
            <a:solidFill>
              <a:srgbClr val="00B1A9"/>
            </a:solidFill>
          </p:spPr>
        </p:sp>
        <p:sp>
          <p:nvSpPr>
            <p:cNvPr name="TextBox 8" id="8"/>
            <p:cNvSpPr txBox="true"/>
            <p:nvPr/>
          </p:nvSpPr>
          <p:spPr>
            <a:xfrm>
              <a:off x="0" y="-57150"/>
              <a:ext cx="994423" cy="507439"/>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874173" y="491457"/>
            <a:ext cx="3721937" cy="1484934"/>
            <a:chOff x="0" y="0"/>
            <a:chExt cx="4962582" cy="1979912"/>
          </a:xfrm>
        </p:grpSpPr>
        <p:grpSp>
          <p:nvGrpSpPr>
            <p:cNvPr name="Group 10" id="10"/>
            <p:cNvGrpSpPr/>
            <p:nvPr/>
          </p:nvGrpSpPr>
          <p:grpSpPr>
            <a:xfrm rot="0">
              <a:off x="0" y="0"/>
              <a:ext cx="4962582" cy="1979912"/>
              <a:chOff x="0" y="0"/>
              <a:chExt cx="980263" cy="391094"/>
            </a:xfrm>
          </p:grpSpPr>
          <p:sp>
            <p:nvSpPr>
              <p:cNvPr name="Freeform 11" id="11"/>
              <p:cNvSpPr/>
              <p:nvPr/>
            </p:nvSpPr>
            <p:spPr>
              <a:xfrm flipH="false" flipV="false" rot="0">
                <a:off x="0" y="0"/>
                <a:ext cx="980263" cy="391094"/>
              </a:xfrm>
              <a:custGeom>
                <a:avLst/>
                <a:gdLst/>
                <a:ahLst/>
                <a:cxnLst/>
                <a:rect r="r" b="b" t="t" l="l"/>
                <a:pathLst>
                  <a:path h="391094" w="980263">
                    <a:moveTo>
                      <a:pt x="106084" y="0"/>
                    </a:moveTo>
                    <a:lnTo>
                      <a:pt x="874179" y="0"/>
                    </a:lnTo>
                    <a:cubicBezTo>
                      <a:pt x="932768" y="0"/>
                      <a:pt x="980263" y="47495"/>
                      <a:pt x="980263" y="106084"/>
                    </a:cubicBezTo>
                    <a:lnTo>
                      <a:pt x="980263" y="285010"/>
                    </a:lnTo>
                    <a:cubicBezTo>
                      <a:pt x="980263" y="343598"/>
                      <a:pt x="932768" y="391094"/>
                      <a:pt x="874179" y="391094"/>
                    </a:cubicBezTo>
                    <a:lnTo>
                      <a:pt x="106084" y="391094"/>
                    </a:lnTo>
                    <a:cubicBezTo>
                      <a:pt x="47495" y="391094"/>
                      <a:pt x="0" y="343598"/>
                      <a:pt x="0" y="285010"/>
                    </a:cubicBezTo>
                    <a:lnTo>
                      <a:pt x="0" y="106084"/>
                    </a:lnTo>
                    <a:cubicBezTo>
                      <a:pt x="0" y="47495"/>
                      <a:pt x="47495" y="0"/>
                      <a:pt x="106084" y="0"/>
                    </a:cubicBezTo>
                    <a:close/>
                  </a:path>
                </a:pathLst>
              </a:custGeom>
              <a:solidFill>
                <a:srgbClr val="FFFFFF"/>
              </a:solidFill>
            </p:spPr>
          </p:sp>
          <p:sp>
            <p:nvSpPr>
              <p:cNvPr name="TextBox 12" id="12"/>
              <p:cNvSpPr txBox="true"/>
              <p:nvPr/>
            </p:nvSpPr>
            <p:spPr>
              <a:xfrm>
                <a:off x="0" y="-57150"/>
                <a:ext cx="980263" cy="448244"/>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354988" y="104883"/>
              <a:ext cx="4252606" cy="1770147"/>
            </a:xfrm>
            <a:custGeom>
              <a:avLst/>
              <a:gdLst/>
              <a:ahLst/>
              <a:cxnLst/>
              <a:rect r="r" b="b" t="t" l="l"/>
              <a:pathLst>
                <a:path h="1770147" w="4252606">
                  <a:moveTo>
                    <a:pt x="0" y="0"/>
                  </a:moveTo>
                  <a:lnTo>
                    <a:pt x="4252606" y="0"/>
                  </a:lnTo>
                  <a:lnTo>
                    <a:pt x="4252606" y="1770147"/>
                  </a:lnTo>
                  <a:lnTo>
                    <a:pt x="0" y="1770147"/>
                  </a:lnTo>
                  <a:lnTo>
                    <a:pt x="0" y="0"/>
                  </a:lnTo>
                  <a:close/>
                </a:path>
              </a:pathLst>
            </a:custGeom>
            <a:blipFill>
              <a:blip r:embed="rId4"/>
              <a:stretch>
                <a:fillRect l="0" t="0" r="0" b="0"/>
              </a:stretch>
            </a:blipFill>
          </p:spPr>
        </p:sp>
      </p:grpSp>
      <p:sp>
        <p:nvSpPr>
          <p:cNvPr name="TextBox 14" id="14"/>
          <p:cNvSpPr txBox="true"/>
          <p:nvPr/>
        </p:nvSpPr>
        <p:spPr>
          <a:xfrm rot="0">
            <a:off x="874173" y="7507022"/>
            <a:ext cx="6378909" cy="1118235"/>
          </a:xfrm>
          <a:prstGeom prst="rect">
            <a:avLst/>
          </a:prstGeom>
        </p:spPr>
        <p:txBody>
          <a:bodyPr anchor="t" rtlCol="false" tIns="0" lIns="0" bIns="0" rIns="0">
            <a:spAutoFit/>
          </a:bodyPr>
          <a:lstStyle/>
          <a:p>
            <a:pPr algn="l">
              <a:lnSpc>
                <a:spcPts val="2940"/>
              </a:lnSpc>
            </a:pPr>
            <a:r>
              <a:rPr lang="en-US" sz="2100" spc="132" b="true">
                <a:solidFill>
                  <a:srgbClr val="FFFFFF"/>
                </a:solidFill>
                <a:latin typeface="Poppins Bold"/>
                <a:ea typeface="Poppins Bold"/>
                <a:cs typeface="Poppins Bold"/>
                <a:sym typeface="Poppins Bold"/>
              </a:rPr>
              <a:t>Presented to: </a:t>
            </a:r>
          </a:p>
          <a:p>
            <a:pPr algn="l">
              <a:lnSpc>
                <a:spcPts val="2940"/>
              </a:lnSpc>
            </a:pPr>
            <a:r>
              <a:rPr lang="en-US" sz="2100" spc="132">
                <a:solidFill>
                  <a:srgbClr val="FFFFFF"/>
                </a:solidFill>
                <a:latin typeface="Poppins"/>
                <a:ea typeface="Poppins"/>
                <a:cs typeface="Poppins"/>
                <a:sym typeface="Poppins"/>
              </a:rPr>
              <a:t>Dr Siti Nurlaili Bt Karim</a:t>
            </a:r>
          </a:p>
          <a:p>
            <a:pPr algn="l">
              <a:lnSpc>
                <a:spcPts val="2940"/>
              </a:lnSpc>
            </a:pPr>
            <a:r>
              <a:rPr lang="en-US" sz="2100" spc="132">
                <a:solidFill>
                  <a:srgbClr val="FFFFFF"/>
                </a:solidFill>
                <a:latin typeface="Poppins"/>
                <a:ea typeface="Poppins"/>
                <a:cs typeface="Poppins"/>
                <a:sym typeface="Poppins"/>
              </a:rPr>
              <a:t>Ts Dr M Luqman B Mahamad Zakaria</a:t>
            </a:r>
          </a:p>
        </p:txBody>
      </p:sp>
      <p:sp>
        <p:nvSpPr>
          <p:cNvPr name="TextBox 15" id="15"/>
          <p:cNvSpPr txBox="true"/>
          <p:nvPr/>
        </p:nvSpPr>
        <p:spPr>
          <a:xfrm rot="0">
            <a:off x="874173" y="5784192"/>
            <a:ext cx="7443874" cy="1489710"/>
          </a:xfrm>
          <a:prstGeom prst="rect">
            <a:avLst/>
          </a:prstGeom>
        </p:spPr>
        <p:txBody>
          <a:bodyPr anchor="t" rtlCol="false" tIns="0" lIns="0" bIns="0" rIns="0">
            <a:spAutoFit/>
          </a:bodyPr>
          <a:lstStyle/>
          <a:p>
            <a:pPr algn="l">
              <a:lnSpc>
                <a:spcPts val="2939"/>
              </a:lnSpc>
            </a:pPr>
            <a:r>
              <a:rPr lang="en-US" sz="2099" spc="132" b="true">
                <a:solidFill>
                  <a:srgbClr val="FFFFFF"/>
                </a:solidFill>
                <a:latin typeface="Poppins Bold"/>
                <a:ea typeface="Poppins Bold"/>
                <a:cs typeface="Poppins Bold"/>
                <a:sym typeface="Poppins Bold"/>
              </a:rPr>
              <a:t>Presented by: </a:t>
            </a:r>
          </a:p>
          <a:p>
            <a:pPr algn="l">
              <a:lnSpc>
                <a:spcPts val="2939"/>
              </a:lnSpc>
            </a:pPr>
            <a:r>
              <a:rPr lang="en-US" sz="2099" spc="132">
                <a:solidFill>
                  <a:srgbClr val="FFFFFF"/>
                </a:solidFill>
                <a:latin typeface="Poppins"/>
                <a:ea typeface="Poppins"/>
                <a:cs typeface="Poppins"/>
                <a:sym typeface="Poppins"/>
              </a:rPr>
              <a:t>Muhammad Afiq bin Zakaria</a:t>
            </a:r>
          </a:p>
          <a:p>
            <a:pPr algn="l">
              <a:lnSpc>
                <a:spcPts val="2939"/>
              </a:lnSpc>
            </a:pPr>
            <a:r>
              <a:rPr lang="en-US" sz="2099" spc="132">
                <a:solidFill>
                  <a:srgbClr val="FFFFFF"/>
                </a:solidFill>
                <a:latin typeface="Poppins"/>
                <a:ea typeface="Poppins"/>
                <a:cs typeface="Poppins"/>
                <a:sym typeface="Poppins"/>
              </a:rPr>
              <a:t>21001351</a:t>
            </a:r>
          </a:p>
          <a:p>
            <a:pPr algn="l">
              <a:lnSpc>
                <a:spcPts val="2939"/>
              </a:lnSpc>
            </a:pPr>
            <a:r>
              <a:rPr lang="en-US" sz="2099" spc="132">
                <a:solidFill>
                  <a:srgbClr val="FFFFFF"/>
                </a:solidFill>
                <a:latin typeface="Poppins"/>
                <a:ea typeface="Poppins"/>
                <a:cs typeface="Poppins"/>
                <a:sym typeface="Poppins"/>
              </a:rPr>
              <a:t>Bachelor of Computer Science (Hons)</a:t>
            </a:r>
          </a:p>
        </p:txBody>
      </p:sp>
      <p:sp>
        <p:nvSpPr>
          <p:cNvPr name="TextBox 16" id="16"/>
          <p:cNvSpPr txBox="true"/>
          <p:nvPr/>
        </p:nvSpPr>
        <p:spPr>
          <a:xfrm rot="0">
            <a:off x="874173" y="9333583"/>
            <a:ext cx="6378909" cy="375285"/>
          </a:xfrm>
          <a:prstGeom prst="rect">
            <a:avLst/>
          </a:prstGeom>
        </p:spPr>
        <p:txBody>
          <a:bodyPr anchor="t" rtlCol="false" tIns="0" lIns="0" bIns="0" rIns="0">
            <a:spAutoFit/>
          </a:bodyPr>
          <a:lstStyle/>
          <a:p>
            <a:pPr algn="l">
              <a:lnSpc>
                <a:spcPts val="2939"/>
              </a:lnSpc>
            </a:pPr>
            <a:r>
              <a:rPr lang="en-US" sz="2099" spc="132" b="true">
                <a:solidFill>
                  <a:srgbClr val="FFFFFF"/>
                </a:solidFill>
                <a:latin typeface="Poppins Bold"/>
                <a:ea typeface="Poppins Bold"/>
                <a:cs typeface="Poppins Bold"/>
                <a:sym typeface="Poppins Bold"/>
              </a:rPr>
              <a:t>04.07.2025 (Friday)</a:t>
            </a:r>
          </a:p>
        </p:txBody>
      </p:sp>
      <p:sp>
        <p:nvSpPr>
          <p:cNvPr name="TextBox 17" id="17"/>
          <p:cNvSpPr txBox="true"/>
          <p:nvPr/>
        </p:nvSpPr>
        <p:spPr>
          <a:xfrm rot="0">
            <a:off x="874173" y="2119266"/>
            <a:ext cx="9257121" cy="868681"/>
          </a:xfrm>
          <a:prstGeom prst="rect">
            <a:avLst/>
          </a:prstGeom>
        </p:spPr>
        <p:txBody>
          <a:bodyPr anchor="t" rtlCol="false" tIns="0" lIns="0" bIns="0" rIns="0">
            <a:spAutoFit/>
          </a:bodyPr>
          <a:lstStyle/>
          <a:p>
            <a:pPr algn="l">
              <a:lnSpc>
                <a:spcPts val="6719"/>
              </a:lnSpc>
            </a:pPr>
            <a:r>
              <a:rPr lang="en-US" sz="4799" b="true">
                <a:solidFill>
                  <a:srgbClr val="FFFFFF"/>
                </a:solidFill>
                <a:latin typeface="Poppins Bold"/>
                <a:ea typeface="Poppins Bold"/>
                <a:cs typeface="Poppins Bold"/>
                <a:sym typeface="Poppins Bold"/>
              </a:rPr>
              <a:t>Proposal Defence FYP I</a:t>
            </a:r>
          </a:p>
        </p:txBody>
      </p:sp>
      <p:sp>
        <p:nvSpPr>
          <p:cNvPr name="TextBox 18" id="18"/>
          <p:cNvSpPr txBox="true"/>
          <p:nvPr/>
        </p:nvSpPr>
        <p:spPr>
          <a:xfrm rot="0">
            <a:off x="874173" y="3061142"/>
            <a:ext cx="9257121" cy="2564131"/>
          </a:xfrm>
          <a:prstGeom prst="rect">
            <a:avLst/>
          </a:prstGeom>
        </p:spPr>
        <p:txBody>
          <a:bodyPr anchor="t" rtlCol="false" tIns="0" lIns="0" bIns="0" rIns="0">
            <a:spAutoFit/>
          </a:bodyPr>
          <a:lstStyle/>
          <a:p>
            <a:pPr algn="l">
              <a:lnSpc>
                <a:spcPts val="6719"/>
              </a:lnSpc>
            </a:pPr>
            <a:r>
              <a:rPr lang="en-US" sz="4799" b="true">
                <a:solidFill>
                  <a:srgbClr val="FFFFFF"/>
                </a:solidFill>
                <a:latin typeface="Poppins Bold"/>
                <a:ea typeface="Poppins Bold"/>
                <a:cs typeface="Poppins Bold"/>
                <a:sym typeface="Poppins Bold"/>
              </a:rPr>
              <a:t>Easy Parcel: IoT-Based Parcel Storage System for University Villages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52" t="0" r="-1252" b="0"/>
            </a:stretch>
          </a:blipFill>
        </p:spPr>
      </p:sp>
      <p:sp>
        <p:nvSpPr>
          <p:cNvPr name="TextBox 3" id="3"/>
          <p:cNvSpPr txBox="true"/>
          <p:nvPr/>
        </p:nvSpPr>
        <p:spPr>
          <a:xfrm rot="0">
            <a:off x="734441" y="3780165"/>
            <a:ext cx="8409559" cy="2517120"/>
          </a:xfrm>
          <a:prstGeom prst="rect">
            <a:avLst/>
          </a:prstGeom>
        </p:spPr>
        <p:txBody>
          <a:bodyPr anchor="t" rtlCol="false" tIns="0" lIns="0" bIns="0" rIns="0">
            <a:spAutoFit/>
          </a:bodyPr>
          <a:lstStyle/>
          <a:p>
            <a:pPr algn="l">
              <a:lnSpc>
                <a:spcPts val="9492"/>
              </a:lnSpc>
              <a:spcBef>
                <a:spcPct val="0"/>
              </a:spcBef>
            </a:pPr>
            <a:r>
              <a:rPr lang="en-US" b="true" sz="7301" spc="613">
                <a:solidFill>
                  <a:srgbClr val="000000"/>
                </a:solidFill>
                <a:latin typeface="Times New Roman Bold"/>
                <a:ea typeface="Times New Roman Bold"/>
                <a:cs typeface="Times New Roman Bold"/>
                <a:sym typeface="Times New Roman Bold"/>
              </a:rPr>
              <a:t>LITERATURE REVIEW</a:t>
            </a:r>
          </a:p>
        </p:txBody>
      </p:sp>
      <p:grpSp>
        <p:nvGrpSpPr>
          <p:cNvPr name="Group 4" id="4"/>
          <p:cNvGrpSpPr/>
          <p:nvPr/>
        </p:nvGrpSpPr>
        <p:grpSpPr>
          <a:xfrm rot="0">
            <a:off x="359227" y="8342175"/>
            <a:ext cx="3086100" cy="1778922"/>
            <a:chOff x="0" y="0"/>
            <a:chExt cx="812800" cy="468523"/>
          </a:xfrm>
        </p:grpSpPr>
        <p:sp>
          <p:nvSpPr>
            <p:cNvPr name="Freeform 5" id="5"/>
            <p:cNvSpPr/>
            <p:nvPr/>
          </p:nvSpPr>
          <p:spPr>
            <a:xfrm flipH="false" flipV="false" rot="0">
              <a:off x="0" y="0"/>
              <a:ext cx="812800" cy="468523"/>
            </a:xfrm>
            <a:custGeom>
              <a:avLst/>
              <a:gdLst/>
              <a:ahLst/>
              <a:cxnLst/>
              <a:rect r="r" b="b" t="t" l="l"/>
              <a:pathLst>
                <a:path h="468523" w="812800">
                  <a:moveTo>
                    <a:pt x="0" y="0"/>
                  </a:moveTo>
                  <a:lnTo>
                    <a:pt x="812800" y="0"/>
                  </a:lnTo>
                  <a:lnTo>
                    <a:pt x="812800" y="468523"/>
                  </a:lnTo>
                  <a:lnTo>
                    <a:pt x="0" y="468523"/>
                  </a:lnTo>
                  <a:close/>
                </a:path>
              </a:pathLst>
            </a:custGeom>
            <a:solidFill>
              <a:srgbClr val="FFFFFF"/>
            </a:solidFill>
          </p:spPr>
        </p:sp>
        <p:sp>
          <p:nvSpPr>
            <p:cNvPr name="TextBox 6" id="6"/>
            <p:cNvSpPr txBox="true"/>
            <p:nvPr/>
          </p:nvSpPr>
          <p:spPr>
            <a:xfrm>
              <a:off x="0" y="-66675"/>
              <a:ext cx="812800" cy="535198"/>
            </a:xfrm>
            <a:prstGeom prst="rect">
              <a:avLst/>
            </a:prstGeom>
          </p:spPr>
          <p:txBody>
            <a:bodyPr anchor="ctr" rtlCol="false" tIns="50800" lIns="50800" bIns="50800" rIns="50800"/>
            <a:lstStyle/>
            <a:p>
              <a:pPr algn="ctr">
                <a:lnSpc>
                  <a:spcPts val="3343"/>
                </a:lnSpc>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687003"/>
            <a:chOff x="0" y="0"/>
            <a:chExt cx="8829757" cy="814514"/>
          </a:xfrm>
        </p:grpSpPr>
        <p:sp>
          <p:nvSpPr>
            <p:cNvPr name="Freeform 3" id="3"/>
            <p:cNvSpPr/>
            <p:nvPr/>
          </p:nvSpPr>
          <p:spPr>
            <a:xfrm flipH="false" flipV="false" rot="0">
              <a:off x="0" y="0"/>
              <a:ext cx="8829756" cy="814514"/>
            </a:xfrm>
            <a:custGeom>
              <a:avLst/>
              <a:gdLst/>
              <a:ahLst/>
              <a:cxnLst/>
              <a:rect r="r" b="b" t="t" l="l"/>
              <a:pathLst>
                <a:path h="814514" w="8829756">
                  <a:moveTo>
                    <a:pt x="0" y="0"/>
                  </a:moveTo>
                  <a:lnTo>
                    <a:pt x="8829756" y="0"/>
                  </a:lnTo>
                  <a:lnTo>
                    <a:pt x="8829756" y="814514"/>
                  </a:lnTo>
                  <a:lnTo>
                    <a:pt x="0" y="814514"/>
                  </a:lnTo>
                  <a:close/>
                </a:path>
              </a:pathLst>
            </a:custGeom>
            <a:solidFill>
              <a:srgbClr val="20419A"/>
            </a:solidFill>
          </p:spPr>
        </p:sp>
      </p:grpSp>
      <p:grpSp>
        <p:nvGrpSpPr>
          <p:cNvPr name="Group 4" id="4"/>
          <p:cNvGrpSpPr/>
          <p:nvPr/>
        </p:nvGrpSpPr>
        <p:grpSpPr>
          <a:xfrm rot="0">
            <a:off x="0" y="0"/>
            <a:ext cx="4074704" cy="1687003"/>
            <a:chOff x="0" y="0"/>
            <a:chExt cx="1967336" cy="814514"/>
          </a:xfrm>
        </p:grpSpPr>
        <p:sp>
          <p:nvSpPr>
            <p:cNvPr name="Freeform 5" id="5"/>
            <p:cNvSpPr/>
            <p:nvPr/>
          </p:nvSpPr>
          <p:spPr>
            <a:xfrm flipH="false" flipV="false" rot="0">
              <a:off x="0" y="0"/>
              <a:ext cx="1967336" cy="814514"/>
            </a:xfrm>
            <a:custGeom>
              <a:avLst/>
              <a:gdLst/>
              <a:ahLst/>
              <a:cxnLst/>
              <a:rect r="r" b="b" t="t" l="l"/>
              <a:pathLst>
                <a:path h="814514" w="1967336">
                  <a:moveTo>
                    <a:pt x="0" y="0"/>
                  </a:moveTo>
                  <a:lnTo>
                    <a:pt x="1967336" y="0"/>
                  </a:lnTo>
                  <a:lnTo>
                    <a:pt x="1967336" y="814514"/>
                  </a:lnTo>
                  <a:lnTo>
                    <a:pt x="0" y="814514"/>
                  </a:lnTo>
                  <a:close/>
                </a:path>
              </a:pathLst>
            </a:custGeom>
            <a:solidFill>
              <a:srgbClr val="EDECED"/>
            </a:solidFill>
          </p:spPr>
        </p:sp>
      </p:grpSp>
      <p:grpSp>
        <p:nvGrpSpPr>
          <p:cNvPr name="Group 6" id="6"/>
          <p:cNvGrpSpPr/>
          <p:nvPr/>
        </p:nvGrpSpPr>
        <p:grpSpPr>
          <a:xfrm rot="0">
            <a:off x="0" y="1687003"/>
            <a:ext cx="18288000" cy="315648"/>
            <a:chOff x="0" y="0"/>
            <a:chExt cx="8829757" cy="152400"/>
          </a:xfrm>
        </p:grpSpPr>
        <p:sp>
          <p:nvSpPr>
            <p:cNvPr name="Freeform 7" id="7"/>
            <p:cNvSpPr/>
            <p:nvPr/>
          </p:nvSpPr>
          <p:spPr>
            <a:xfrm flipH="false" flipV="false" rot="0">
              <a:off x="0" y="0"/>
              <a:ext cx="8829756" cy="152400"/>
            </a:xfrm>
            <a:custGeom>
              <a:avLst/>
              <a:gdLst/>
              <a:ahLst/>
              <a:cxnLst/>
              <a:rect r="r" b="b" t="t" l="l"/>
              <a:pathLst>
                <a:path h="152400" w="8829756">
                  <a:moveTo>
                    <a:pt x="0" y="0"/>
                  </a:moveTo>
                  <a:lnTo>
                    <a:pt x="8829756" y="0"/>
                  </a:lnTo>
                  <a:lnTo>
                    <a:pt x="8829756" y="152400"/>
                  </a:lnTo>
                  <a:lnTo>
                    <a:pt x="0" y="152400"/>
                  </a:lnTo>
                  <a:close/>
                </a:path>
              </a:pathLst>
            </a:custGeom>
            <a:solidFill>
              <a:srgbClr val="FDB924"/>
            </a:solidFill>
          </p:spPr>
        </p:sp>
      </p:grpSp>
      <p:sp>
        <p:nvSpPr>
          <p:cNvPr name="Freeform 8" id="8"/>
          <p:cNvSpPr/>
          <p:nvPr/>
        </p:nvSpPr>
        <p:spPr>
          <a:xfrm flipH="false" flipV="false" rot="0">
            <a:off x="246988" y="36832"/>
            <a:ext cx="3459142" cy="1526347"/>
          </a:xfrm>
          <a:custGeom>
            <a:avLst/>
            <a:gdLst/>
            <a:ahLst/>
            <a:cxnLst/>
            <a:rect r="r" b="b" t="t" l="l"/>
            <a:pathLst>
              <a:path h="1526347" w="3459142">
                <a:moveTo>
                  <a:pt x="0" y="0"/>
                </a:moveTo>
                <a:lnTo>
                  <a:pt x="3459142" y="0"/>
                </a:lnTo>
                <a:lnTo>
                  <a:pt x="3459142" y="1526346"/>
                </a:lnTo>
                <a:lnTo>
                  <a:pt x="0" y="1526346"/>
                </a:lnTo>
                <a:lnTo>
                  <a:pt x="0" y="0"/>
                </a:lnTo>
                <a:close/>
              </a:path>
            </a:pathLst>
          </a:custGeom>
          <a:blipFill>
            <a:blip r:embed="rId3"/>
            <a:stretch>
              <a:fillRect l="0" t="0" r="0" b="0"/>
            </a:stretch>
          </a:blipFill>
        </p:spPr>
      </p:sp>
      <p:sp>
        <p:nvSpPr>
          <p:cNvPr name="Freeform 9" id="9"/>
          <p:cNvSpPr/>
          <p:nvPr/>
        </p:nvSpPr>
        <p:spPr>
          <a:xfrm flipH="false" flipV="false" rot="0">
            <a:off x="2329506" y="2690992"/>
            <a:ext cx="13628989" cy="7478908"/>
          </a:xfrm>
          <a:custGeom>
            <a:avLst/>
            <a:gdLst/>
            <a:ahLst/>
            <a:cxnLst/>
            <a:rect r="r" b="b" t="t" l="l"/>
            <a:pathLst>
              <a:path h="7478908" w="13628989">
                <a:moveTo>
                  <a:pt x="0" y="0"/>
                </a:moveTo>
                <a:lnTo>
                  <a:pt x="13628988" y="0"/>
                </a:lnTo>
                <a:lnTo>
                  <a:pt x="13628988" y="7478907"/>
                </a:lnTo>
                <a:lnTo>
                  <a:pt x="0" y="7478907"/>
                </a:lnTo>
                <a:lnTo>
                  <a:pt x="0" y="0"/>
                </a:lnTo>
                <a:close/>
              </a:path>
            </a:pathLst>
          </a:custGeom>
          <a:blipFill>
            <a:blip r:embed="rId4"/>
            <a:stretch>
              <a:fillRect l="0" t="0" r="0" b="0"/>
            </a:stretch>
          </a:blipFill>
        </p:spPr>
      </p:sp>
      <p:sp>
        <p:nvSpPr>
          <p:cNvPr name="Freeform 10" id="10"/>
          <p:cNvSpPr/>
          <p:nvPr/>
        </p:nvSpPr>
        <p:spPr>
          <a:xfrm flipH="false" flipV="false" rot="0">
            <a:off x="16170221" y="7852709"/>
            <a:ext cx="2178159" cy="2317190"/>
          </a:xfrm>
          <a:custGeom>
            <a:avLst/>
            <a:gdLst/>
            <a:ahLst/>
            <a:cxnLst/>
            <a:rect r="r" b="b" t="t" l="l"/>
            <a:pathLst>
              <a:path h="2317190" w="2178159">
                <a:moveTo>
                  <a:pt x="0" y="0"/>
                </a:moveTo>
                <a:lnTo>
                  <a:pt x="2178158" y="0"/>
                </a:lnTo>
                <a:lnTo>
                  <a:pt x="2178158" y="2317190"/>
                </a:lnTo>
                <a:lnTo>
                  <a:pt x="0" y="23171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57256" y="8184521"/>
            <a:ext cx="2272250" cy="1985378"/>
          </a:xfrm>
          <a:custGeom>
            <a:avLst/>
            <a:gdLst/>
            <a:ahLst/>
            <a:cxnLst/>
            <a:rect r="r" b="b" t="t" l="l"/>
            <a:pathLst>
              <a:path h="1985378" w="2272250">
                <a:moveTo>
                  <a:pt x="0" y="0"/>
                </a:moveTo>
                <a:lnTo>
                  <a:pt x="2272250" y="0"/>
                </a:lnTo>
                <a:lnTo>
                  <a:pt x="2272250" y="1985378"/>
                </a:lnTo>
                <a:lnTo>
                  <a:pt x="0" y="198537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4550290" y="407680"/>
            <a:ext cx="9187420" cy="962025"/>
          </a:xfrm>
          <a:prstGeom prst="rect">
            <a:avLst/>
          </a:prstGeom>
        </p:spPr>
        <p:txBody>
          <a:bodyPr anchor="t" rtlCol="false" tIns="0" lIns="0" bIns="0" rIns="0">
            <a:spAutoFit/>
          </a:bodyPr>
          <a:lstStyle/>
          <a:p>
            <a:pPr algn="l">
              <a:lnSpc>
                <a:spcPts val="6720"/>
              </a:lnSpc>
            </a:pPr>
            <a:r>
              <a:rPr lang="en-US" sz="5600">
                <a:solidFill>
                  <a:srgbClr val="FFFFFF"/>
                </a:solidFill>
                <a:latin typeface="Times New Roman"/>
                <a:ea typeface="Times New Roman"/>
                <a:cs typeface="Times New Roman"/>
                <a:sym typeface="Times New Roman"/>
              </a:rPr>
              <a:t>LITERATURE REVIEW</a:t>
            </a:r>
          </a:p>
        </p:txBody>
      </p:sp>
      <p:sp>
        <p:nvSpPr>
          <p:cNvPr name="TextBox 13" id="13"/>
          <p:cNvSpPr txBox="true"/>
          <p:nvPr/>
        </p:nvSpPr>
        <p:spPr>
          <a:xfrm rot="0">
            <a:off x="415195" y="2050276"/>
            <a:ext cx="14281478" cy="516891"/>
          </a:xfrm>
          <a:prstGeom prst="rect">
            <a:avLst/>
          </a:prstGeom>
        </p:spPr>
        <p:txBody>
          <a:bodyPr anchor="t" rtlCol="false" tIns="0" lIns="0" bIns="0" rIns="0">
            <a:spAutoFit/>
          </a:bodyPr>
          <a:lstStyle/>
          <a:p>
            <a:pPr algn="l">
              <a:lnSpc>
                <a:spcPts val="4059"/>
              </a:lnSpc>
              <a:spcBef>
                <a:spcPct val="0"/>
              </a:spcBef>
            </a:pPr>
            <a:r>
              <a:rPr lang="en-US" b="true" sz="2899">
                <a:solidFill>
                  <a:srgbClr val="000000"/>
                </a:solidFill>
                <a:latin typeface="Poppins Bold"/>
                <a:ea typeface="Poppins Bold"/>
                <a:cs typeface="Poppins Bold"/>
                <a:sym typeface="Poppins Bold"/>
              </a:rPr>
              <a:t>LITERATURE  REVIEW - RESEARCH STUDY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687003"/>
            <a:chOff x="0" y="0"/>
            <a:chExt cx="8829757" cy="814514"/>
          </a:xfrm>
        </p:grpSpPr>
        <p:sp>
          <p:nvSpPr>
            <p:cNvPr name="Freeform 3" id="3"/>
            <p:cNvSpPr/>
            <p:nvPr/>
          </p:nvSpPr>
          <p:spPr>
            <a:xfrm flipH="false" flipV="false" rot="0">
              <a:off x="0" y="0"/>
              <a:ext cx="8829756" cy="814514"/>
            </a:xfrm>
            <a:custGeom>
              <a:avLst/>
              <a:gdLst/>
              <a:ahLst/>
              <a:cxnLst/>
              <a:rect r="r" b="b" t="t" l="l"/>
              <a:pathLst>
                <a:path h="814514" w="8829756">
                  <a:moveTo>
                    <a:pt x="0" y="0"/>
                  </a:moveTo>
                  <a:lnTo>
                    <a:pt x="8829756" y="0"/>
                  </a:lnTo>
                  <a:lnTo>
                    <a:pt x="8829756" y="814514"/>
                  </a:lnTo>
                  <a:lnTo>
                    <a:pt x="0" y="814514"/>
                  </a:lnTo>
                  <a:close/>
                </a:path>
              </a:pathLst>
            </a:custGeom>
            <a:solidFill>
              <a:srgbClr val="20419A"/>
            </a:solidFill>
          </p:spPr>
        </p:sp>
      </p:grpSp>
      <p:grpSp>
        <p:nvGrpSpPr>
          <p:cNvPr name="Group 4" id="4"/>
          <p:cNvGrpSpPr/>
          <p:nvPr/>
        </p:nvGrpSpPr>
        <p:grpSpPr>
          <a:xfrm rot="0">
            <a:off x="0" y="0"/>
            <a:ext cx="4074704" cy="1687003"/>
            <a:chOff x="0" y="0"/>
            <a:chExt cx="1967336" cy="814514"/>
          </a:xfrm>
        </p:grpSpPr>
        <p:sp>
          <p:nvSpPr>
            <p:cNvPr name="Freeform 5" id="5"/>
            <p:cNvSpPr/>
            <p:nvPr/>
          </p:nvSpPr>
          <p:spPr>
            <a:xfrm flipH="false" flipV="false" rot="0">
              <a:off x="0" y="0"/>
              <a:ext cx="1967336" cy="814514"/>
            </a:xfrm>
            <a:custGeom>
              <a:avLst/>
              <a:gdLst/>
              <a:ahLst/>
              <a:cxnLst/>
              <a:rect r="r" b="b" t="t" l="l"/>
              <a:pathLst>
                <a:path h="814514" w="1967336">
                  <a:moveTo>
                    <a:pt x="0" y="0"/>
                  </a:moveTo>
                  <a:lnTo>
                    <a:pt x="1967336" y="0"/>
                  </a:lnTo>
                  <a:lnTo>
                    <a:pt x="1967336" y="814514"/>
                  </a:lnTo>
                  <a:lnTo>
                    <a:pt x="0" y="814514"/>
                  </a:lnTo>
                  <a:close/>
                </a:path>
              </a:pathLst>
            </a:custGeom>
            <a:solidFill>
              <a:srgbClr val="EDECED"/>
            </a:solidFill>
          </p:spPr>
        </p:sp>
      </p:grpSp>
      <p:grpSp>
        <p:nvGrpSpPr>
          <p:cNvPr name="Group 6" id="6"/>
          <p:cNvGrpSpPr/>
          <p:nvPr/>
        </p:nvGrpSpPr>
        <p:grpSpPr>
          <a:xfrm rot="0">
            <a:off x="0" y="1687003"/>
            <a:ext cx="18288000" cy="315648"/>
            <a:chOff x="0" y="0"/>
            <a:chExt cx="8829757" cy="152400"/>
          </a:xfrm>
        </p:grpSpPr>
        <p:sp>
          <p:nvSpPr>
            <p:cNvPr name="Freeform 7" id="7"/>
            <p:cNvSpPr/>
            <p:nvPr/>
          </p:nvSpPr>
          <p:spPr>
            <a:xfrm flipH="false" flipV="false" rot="0">
              <a:off x="0" y="0"/>
              <a:ext cx="8829756" cy="152400"/>
            </a:xfrm>
            <a:custGeom>
              <a:avLst/>
              <a:gdLst/>
              <a:ahLst/>
              <a:cxnLst/>
              <a:rect r="r" b="b" t="t" l="l"/>
              <a:pathLst>
                <a:path h="152400" w="8829756">
                  <a:moveTo>
                    <a:pt x="0" y="0"/>
                  </a:moveTo>
                  <a:lnTo>
                    <a:pt x="8829756" y="0"/>
                  </a:lnTo>
                  <a:lnTo>
                    <a:pt x="8829756" y="152400"/>
                  </a:lnTo>
                  <a:lnTo>
                    <a:pt x="0" y="152400"/>
                  </a:lnTo>
                  <a:close/>
                </a:path>
              </a:pathLst>
            </a:custGeom>
            <a:solidFill>
              <a:srgbClr val="FDB924"/>
            </a:solidFill>
          </p:spPr>
        </p:sp>
      </p:grpSp>
      <p:sp>
        <p:nvSpPr>
          <p:cNvPr name="Freeform 8" id="8"/>
          <p:cNvSpPr/>
          <p:nvPr/>
        </p:nvSpPr>
        <p:spPr>
          <a:xfrm flipH="false" flipV="false" rot="0">
            <a:off x="246988" y="36832"/>
            <a:ext cx="3459142" cy="1526347"/>
          </a:xfrm>
          <a:custGeom>
            <a:avLst/>
            <a:gdLst/>
            <a:ahLst/>
            <a:cxnLst/>
            <a:rect r="r" b="b" t="t" l="l"/>
            <a:pathLst>
              <a:path h="1526347" w="3459142">
                <a:moveTo>
                  <a:pt x="0" y="0"/>
                </a:moveTo>
                <a:lnTo>
                  <a:pt x="3459142" y="0"/>
                </a:lnTo>
                <a:lnTo>
                  <a:pt x="3459142" y="1526346"/>
                </a:lnTo>
                <a:lnTo>
                  <a:pt x="0" y="1526346"/>
                </a:lnTo>
                <a:lnTo>
                  <a:pt x="0" y="0"/>
                </a:lnTo>
                <a:close/>
              </a:path>
            </a:pathLst>
          </a:custGeom>
          <a:blipFill>
            <a:blip r:embed="rId3"/>
            <a:stretch>
              <a:fillRect l="0" t="0" r="0" b="0"/>
            </a:stretch>
          </a:blipFill>
        </p:spPr>
      </p:sp>
      <p:grpSp>
        <p:nvGrpSpPr>
          <p:cNvPr name="Group 9" id="9"/>
          <p:cNvGrpSpPr/>
          <p:nvPr/>
        </p:nvGrpSpPr>
        <p:grpSpPr>
          <a:xfrm rot="-1871393">
            <a:off x="3076025" y="3207561"/>
            <a:ext cx="3390669" cy="1325725"/>
            <a:chOff x="0" y="0"/>
            <a:chExt cx="893016" cy="349162"/>
          </a:xfrm>
        </p:grpSpPr>
        <p:sp>
          <p:nvSpPr>
            <p:cNvPr name="Freeform 10" id="10"/>
            <p:cNvSpPr/>
            <p:nvPr/>
          </p:nvSpPr>
          <p:spPr>
            <a:xfrm flipH="false" flipV="false" rot="0">
              <a:off x="0" y="0"/>
              <a:ext cx="893016" cy="349162"/>
            </a:xfrm>
            <a:custGeom>
              <a:avLst/>
              <a:gdLst/>
              <a:ahLst/>
              <a:cxnLst/>
              <a:rect r="r" b="b" t="t" l="l"/>
              <a:pathLst>
                <a:path h="349162" w="893016">
                  <a:moveTo>
                    <a:pt x="689816" y="0"/>
                  </a:moveTo>
                  <a:cubicBezTo>
                    <a:pt x="802040" y="0"/>
                    <a:pt x="893016" y="78163"/>
                    <a:pt x="893016" y="174581"/>
                  </a:cubicBezTo>
                  <a:cubicBezTo>
                    <a:pt x="893016" y="270999"/>
                    <a:pt x="802040" y="349162"/>
                    <a:pt x="689816" y="349162"/>
                  </a:cubicBezTo>
                  <a:lnTo>
                    <a:pt x="203200" y="349162"/>
                  </a:lnTo>
                  <a:cubicBezTo>
                    <a:pt x="90976" y="349162"/>
                    <a:pt x="0" y="270999"/>
                    <a:pt x="0" y="174581"/>
                  </a:cubicBezTo>
                  <a:cubicBezTo>
                    <a:pt x="0" y="78163"/>
                    <a:pt x="90976" y="0"/>
                    <a:pt x="203200" y="0"/>
                  </a:cubicBezTo>
                  <a:close/>
                </a:path>
              </a:pathLst>
            </a:custGeom>
            <a:solidFill>
              <a:srgbClr val="00A19C"/>
            </a:solidFill>
          </p:spPr>
        </p:sp>
        <p:sp>
          <p:nvSpPr>
            <p:cNvPr name="TextBox 11" id="11"/>
            <p:cNvSpPr txBox="true"/>
            <p:nvPr/>
          </p:nvSpPr>
          <p:spPr>
            <a:xfrm>
              <a:off x="0" y="-57150"/>
              <a:ext cx="893016" cy="406312"/>
            </a:xfrm>
            <a:prstGeom prst="rect">
              <a:avLst/>
            </a:prstGeom>
          </p:spPr>
          <p:txBody>
            <a:bodyPr anchor="ctr" rtlCol="false" tIns="50800" lIns="50800" bIns="50800" rIns="50800"/>
            <a:lstStyle/>
            <a:p>
              <a:pPr algn="ctr">
                <a:lnSpc>
                  <a:spcPts val="2799"/>
                </a:lnSpc>
              </a:pPr>
            </a:p>
          </p:txBody>
        </p:sp>
      </p:grpSp>
      <p:grpSp>
        <p:nvGrpSpPr>
          <p:cNvPr name="Group 12" id="12"/>
          <p:cNvGrpSpPr/>
          <p:nvPr/>
        </p:nvGrpSpPr>
        <p:grpSpPr>
          <a:xfrm rot="0">
            <a:off x="618113" y="2881492"/>
            <a:ext cx="4719365" cy="2939837"/>
            <a:chOff x="0" y="0"/>
            <a:chExt cx="1242960" cy="774278"/>
          </a:xfrm>
        </p:grpSpPr>
        <p:sp>
          <p:nvSpPr>
            <p:cNvPr name="Freeform 13" id="13"/>
            <p:cNvSpPr/>
            <p:nvPr/>
          </p:nvSpPr>
          <p:spPr>
            <a:xfrm flipH="false" flipV="false" rot="0">
              <a:off x="0" y="0"/>
              <a:ext cx="1242960" cy="774278"/>
            </a:xfrm>
            <a:custGeom>
              <a:avLst/>
              <a:gdLst/>
              <a:ahLst/>
              <a:cxnLst/>
              <a:rect r="r" b="b" t="t" l="l"/>
              <a:pathLst>
                <a:path h="774278" w="1242960">
                  <a:moveTo>
                    <a:pt x="83663" y="0"/>
                  </a:moveTo>
                  <a:lnTo>
                    <a:pt x="1159297" y="0"/>
                  </a:lnTo>
                  <a:cubicBezTo>
                    <a:pt x="1181486" y="0"/>
                    <a:pt x="1202766" y="8815"/>
                    <a:pt x="1218456" y="24504"/>
                  </a:cubicBezTo>
                  <a:cubicBezTo>
                    <a:pt x="1234146" y="40194"/>
                    <a:pt x="1242960" y="61474"/>
                    <a:pt x="1242960" y="83663"/>
                  </a:cubicBezTo>
                  <a:lnTo>
                    <a:pt x="1242960" y="690615"/>
                  </a:lnTo>
                  <a:cubicBezTo>
                    <a:pt x="1242960" y="712804"/>
                    <a:pt x="1234146" y="734084"/>
                    <a:pt x="1218456" y="749774"/>
                  </a:cubicBezTo>
                  <a:cubicBezTo>
                    <a:pt x="1202766" y="765464"/>
                    <a:pt x="1181486" y="774278"/>
                    <a:pt x="1159297" y="774278"/>
                  </a:cubicBezTo>
                  <a:lnTo>
                    <a:pt x="83663" y="774278"/>
                  </a:lnTo>
                  <a:cubicBezTo>
                    <a:pt x="61474" y="774278"/>
                    <a:pt x="40194" y="765464"/>
                    <a:pt x="24504" y="749774"/>
                  </a:cubicBezTo>
                  <a:cubicBezTo>
                    <a:pt x="8815" y="734084"/>
                    <a:pt x="0" y="712804"/>
                    <a:pt x="0" y="690615"/>
                  </a:cubicBezTo>
                  <a:lnTo>
                    <a:pt x="0" y="83663"/>
                  </a:lnTo>
                  <a:cubicBezTo>
                    <a:pt x="0" y="61474"/>
                    <a:pt x="8815" y="40194"/>
                    <a:pt x="24504" y="24504"/>
                  </a:cubicBezTo>
                  <a:cubicBezTo>
                    <a:pt x="40194" y="8815"/>
                    <a:pt x="61474" y="0"/>
                    <a:pt x="83663" y="0"/>
                  </a:cubicBezTo>
                  <a:close/>
                </a:path>
              </a:pathLst>
            </a:custGeom>
            <a:solidFill>
              <a:srgbClr val="FDB924"/>
            </a:solidFill>
          </p:spPr>
        </p:sp>
        <p:sp>
          <p:nvSpPr>
            <p:cNvPr name="TextBox 14" id="14"/>
            <p:cNvSpPr txBox="true"/>
            <p:nvPr/>
          </p:nvSpPr>
          <p:spPr>
            <a:xfrm>
              <a:off x="0" y="-57150"/>
              <a:ext cx="1242960" cy="831428"/>
            </a:xfrm>
            <a:prstGeom prst="rect">
              <a:avLst/>
            </a:prstGeom>
          </p:spPr>
          <p:txBody>
            <a:bodyPr anchor="ctr" rtlCol="false" tIns="50800" lIns="50800" bIns="50800" rIns="50800"/>
            <a:lstStyle/>
            <a:p>
              <a:pPr algn="ctr">
                <a:lnSpc>
                  <a:spcPts val="2799"/>
                </a:lnSpc>
              </a:pPr>
            </a:p>
          </p:txBody>
        </p:sp>
      </p:grpSp>
      <p:grpSp>
        <p:nvGrpSpPr>
          <p:cNvPr name="Group 15" id="15"/>
          <p:cNvGrpSpPr/>
          <p:nvPr/>
        </p:nvGrpSpPr>
        <p:grpSpPr>
          <a:xfrm rot="0">
            <a:off x="618113" y="3443467"/>
            <a:ext cx="5158153" cy="2939837"/>
            <a:chOff x="0" y="0"/>
            <a:chExt cx="1358526" cy="774278"/>
          </a:xfrm>
        </p:grpSpPr>
        <p:sp>
          <p:nvSpPr>
            <p:cNvPr name="Freeform 16" id="16"/>
            <p:cNvSpPr/>
            <p:nvPr/>
          </p:nvSpPr>
          <p:spPr>
            <a:xfrm flipH="false" flipV="false" rot="0">
              <a:off x="0" y="0"/>
              <a:ext cx="1358526" cy="774278"/>
            </a:xfrm>
            <a:custGeom>
              <a:avLst/>
              <a:gdLst/>
              <a:ahLst/>
              <a:cxnLst/>
              <a:rect r="r" b="b" t="t" l="l"/>
              <a:pathLst>
                <a:path h="774278" w="1358526">
                  <a:moveTo>
                    <a:pt x="76546" y="0"/>
                  </a:moveTo>
                  <a:lnTo>
                    <a:pt x="1281980" y="0"/>
                  </a:lnTo>
                  <a:cubicBezTo>
                    <a:pt x="1302281" y="0"/>
                    <a:pt x="1321751" y="8065"/>
                    <a:pt x="1336106" y="22420"/>
                  </a:cubicBezTo>
                  <a:cubicBezTo>
                    <a:pt x="1350461" y="36775"/>
                    <a:pt x="1358526" y="56245"/>
                    <a:pt x="1358526" y="76546"/>
                  </a:cubicBezTo>
                  <a:lnTo>
                    <a:pt x="1358526" y="697732"/>
                  </a:lnTo>
                  <a:cubicBezTo>
                    <a:pt x="1358526" y="740007"/>
                    <a:pt x="1324255" y="774278"/>
                    <a:pt x="1281980" y="774278"/>
                  </a:cubicBezTo>
                  <a:lnTo>
                    <a:pt x="76546" y="774278"/>
                  </a:lnTo>
                  <a:cubicBezTo>
                    <a:pt x="56245" y="774278"/>
                    <a:pt x="36775" y="766214"/>
                    <a:pt x="22420" y="751858"/>
                  </a:cubicBezTo>
                  <a:cubicBezTo>
                    <a:pt x="8065" y="737503"/>
                    <a:pt x="0" y="718033"/>
                    <a:pt x="0" y="697732"/>
                  </a:cubicBezTo>
                  <a:lnTo>
                    <a:pt x="0" y="76546"/>
                  </a:lnTo>
                  <a:cubicBezTo>
                    <a:pt x="0" y="56245"/>
                    <a:pt x="8065" y="36775"/>
                    <a:pt x="22420" y="22420"/>
                  </a:cubicBezTo>
                  <a:cubicBezTo>
                    <a:pt x="36775" y="8065"/>
                    <a:pt x="56245" y="0"/>
                    <a:pt x="76546" y="0"/>
                  </a:cubicBezTo>
                  <a:close/>
                </a:path>
              </a:pathLst>
            </a:custGeom>
            <a:solidFill>
              <a:srgbClr val="763F9B"/>
            </a:solidFill>
          </p:spPr>
        </p:sp>
        <p:sp>
          <p:nvSpPr>
            <p:cNvPr name="TextBox 17" id="17"/>
            <p:cNvSpPr txBox="true"/>
            <p:nvPr/>
          </p:nvSpPr>
          <p:spPr>
            <a:xfrm>
              <a:off x="0" y="-57150"/>
              <a:ext cx="1358526" cy="831428"/>
            </a:xfrm>
            <a:prstGeom prst="rect">
              <a:avLst/>
            </a:prstGeom>
          </p:spPr>
          <p:txBody>
            <a:bodyPr anchor="ctr" rtlCol="false" tIns="50800" lIns="50800" bIns="50800" rIns="50800"/>
            <a:lstStyle/>
            <a:p>
              <a:pPr algn="ctr">
                <a:lnSpc>
                  <a:spcPts val="2799"/>
                </a:lnSpc>
              </a:pPr>
            </a:p>
          </p:txBody>
        </p:sp>
      </p:grpSp>
      <p:grpSp>
        <p:nvGrpSpPr>
          <p:cNvPr name="Group 18" id="18"/>
          <p:cNvGrpSpPr/>
          <p:nvPr/>
        </p:nvGrpSpPr>
        <p:grpSpPr>
          <a:xfrm rot="-1871393">
            <a:off x="6268824" y="7041639"/>
            <a:ext cx="3390669" cy="1325725"/>
            <a:chOff x="0" y="0"/>
            <a:chExt cx="893016" cy="349162"/>
          </a:xfrm>
        </p:grpSpPr>
        <p:sp>
          <p:nvSpPr>
            <p:cNvPr name="Freeform 19" id="19"/>
            <p:cNvSpPr/>
            <p:nvPr/>
          </p:nvSpPr>
          <p:spPr>
            <a:xfrm flipH="false" flipV="false" rot="0">
              <a:off x="0" y="0"/>
              <a:ext cx="893016" cy="349162"/>
            </a:xfrm>
            <a:custGeom>
              <a:avLst/>
              <a:gdLst/>
              <a:ahLst/>
              <a:cxnLst/>
              <a:rect r="r" b="b" t="t" l="l"/>
              <a:pathLst>
                <a:path h="349162" w="893016">
                  <a:moveTo>
                    <a:pt x="689816" y="0"/>
                  </a:moveTo>
                  <a:cubicBezTo>
                    <a:pt x="802040" y="0"/>
                    <a:pt x="893016" y="78163"/>
                    <a:pt x="893016" y="174581"/>
                  </a:cubicBezTo>
                  <a:cubicBezTo>
                    <a:pt x="893016" y="270999"/>
                    <a:pt x="802040" y="349162"/>
                    <a:pt x="689816" y="349162"/>
                  </a:cubicBezTo>
                  <a:lnTo>
                    <a:pt x="203200" y="349162"/>
                  </a:lnTo>
                  <a:cubicBezTo>
                    <a:pt x="90976" y="349162"/>
                    <a:pt x="0" y="270999"/>
                    <a:pt x="0" y="174581"/>
                  </a:cubicBezTo>
                  <a:cubicBezTo>
                    <a:pt x="0" y="78163"/>
                    <a:pt x="90976" y="0"/>
                    <a:pt x="203200" y="0"/>
                  </a:cubicBezTo>
                  <a:close/>
                </a:path>
              </a:pathLst>
            </a:custGeom>
            <a:solidFill>
              <a:srgbClr val="00A19C"/>
            </a:solidFill>
          </p:spPr>
        </p:sp>
        <p:sp>
          <p:nvSpPr>
            <p:cNvPr name="TextBox 20" id="20"/>
            <p:cNvSpPr txBox="true"/>
            <p:nvPr/>
          </p:nvSpPr>
          <p:spPr>
            <a:xfrm>
              <a:off x="0" y="-57150"/>
              <a:ext cx="893016" cy="406312"/>
            </a:xfrm>
            <a:prstGeom prst="rect">
              <a:avLst/>
            </a:prstGeom>
          </p:spPr>
          <p:txBody>
            <a:bodyPr anchor="ctr" rtlCol="false" tIns="50800" lIns="50800" bIns="50800" rIns="50800"/>
            <a:lstStyle/>
            <a:p>
              <a:pPr algn="ctr">
                <a:lnSpc>
                  <a:spcPts val="2799"/>
                </a:lnSpc>
              </a:pPr>
            </a:p>
          </p:txBody>
        </p:sp>
      </p:grpSp>
      <p:grpSp>
        <p:nvGrpSpPr>
          <p:cNvPr name="Group 21" id="21"/>
          <p:cNvGrpSpPr/>
          <p:nvPr/>
        </p:nvGrpSpPr>
        <p:grpSpPr>
          <a:xfrm rot="0">
            <a:off x="3706130" y="6697629"/>
            <a:ext cx="4719365" cy="2939837"/>
            <a:chOff x="0" y="0"/>
            <a:chExt cx="1242960" cy="774278"/>
          </a:xfrm>
        </p:grpSpPr>
        <p:sp>
          <p:nvSpPr>
            <p:cNvPr name="Freeform 22" id="22"/>
            <p:cNvSpPr/>
            <p:nvPr/>
          </p:nvSpPr>
          <p:spPr>
            <a:xfrm flipH="false" flipV="false" rot="0">
              <a:off x="0" y="0"/>
              <a:ext cx="1242960" cy="774278"/>
            </a:xfrm>
            <a:custGeom>
              <a:avLst/>
              <a:gdLst/>
              <a:ahLst/>
              <a:cxnLst/>
              <a:rect r="r" b="b" t="t" l="l"/>
              <a:pathLst>
                <a:path h="774278" w="1242960">
                  <a:moveTo>
                    <a:pt x="83663" y="0"/>
                  </a:moveTo>
                  <a:lnTo>
                    <a:pt x="1159297" y="0"/>
                  </a:lnTo>
                  <a:cubicBezTo>
                    <a:pt x="1181486" y="0"/>
                    <a:pt x="1202766" y="8815"/>
                    <a:pt x="1218456" y="24504"/>
                  </a:cubicBezTo>
                  <a:cubicBezTo>
                    <a:pt x="1234146" y="40194"/>
                    <a:pt x="1242960" y="61474"/>
                    <a:pt x="1242960" y="83663"/>
                  </a:cubicBezTo>
                  <a:lnTo>
                    <a:pt x="1242960" y="690615"/>
                  </a:lnTo>
                  <a:cubicBezTo>
                    <a:pt x="1242960" y="712804"/>
                    <a:pt x="1234146" y="734084"/>
                    <a:pt x="1218456" y="749774"/>
                  </a:cubicBezTo>
                  <a:cubicBezTo>
                    <a:pt x="1202766" y="765464"/>
                    <a:pt x="1181486" y="774278"/>
                    <a:pt x="1159297" y="774278"/>
                  </a:cubicBezTo>
                  <a:lnTo>
                    <a:pt x="83663" y="774278"/>
                  </a:lnTo>
                  <a:cubicBezTo>
                    <a:pt x="61474" y="774278"/>
                    <a:pt x="40194" y="765464"/>
                    <a:pt x="24504" y="749774"/>
                  </a:cubicBezTo>
                  <a:cubicBezTo>
                    <a:pt x="8815" y="734084"/>
                    <a:pt x="0" y="712804"/>
                    <a:pt x="0" y="690615"/>
                  </a:cubicBezTo>
                  <a:lnTo>
                    <a:pt x="0" y="83663"/>
                  </a:lnTo>
                  <a:cubicBezTo>
                    <a:pt x="0" y="61474"/>
                    <a:pt x="8815" y="40194"/>
                    <a:pt x="24504" y="24504"/>
                  </a:cubicBezTo>
                  <a:cubicBezTo>
                    <a:pt x="40194" y="8815"/>
                    <a:pt x="61474" y="0"/>
                    <a:pt x="83663" y="0"/>
                  </a:cubicBezTo>
                  <a:close/>
                </a:path>
              </a:pathLst>
            </a:custGeom>
            <a:solidFill>
              <a:srgbClr val="FDB924"/>
            </a:solidFill>
          </p:spPr>
        </p:sp>
        <p:sp>
          <p:nvSpPr>
            <p:cNvPr name="TextBox 23" id="23"/>
            <p:cNvSpPr txBox="true"/>
            <p:nvPr/>
          </p:nvSpPr>
          <p:spPr>
            <a:xfrm>
              <a:off x="0" y="-57150"/>
              <a:ext cx="1242960" cy="831428"/>
            </a:xfrm>
            <a:prstGeom prst="rect">
              <a:avLst/>
            </a:prstGeom>
          </p:spPr>
          <p:txBody>
            <a:bodyPr anchor="ctr" rtlCol="false" tIns="50800" lIns="50800" bIns="50800" rIns="50800"/>
            <a:lstStyle/>
            <a:p>
              <a:pPr algn="ctr">
                <a:lnSpc>
                  <a:spcPts val="2799"/>
                </a:lnSpc>
              </a:pPr>
            </a:p>
          </p:txBody>
        </p:sp>
      </p:grpSp>
      <p:grpSp>
        <p:nvGrpSpPr>
          <p:cNvPr name="Group 24" id="24"/>
          <p:cNvGrpSpPr/>
          <p:nvPr/>
        </p:nvGrpSpPr>
        <p:grpSpPr>
          <a:xfrm rot="0">
            <a:off x="3706130" y="7296435"/>
            <a:ext cx="5158153" cy="2836332"/>
            <a:chOff x="0" y="0"/>
            <a:chExt cx="1358526" cy="747017"/>
          </a:xfrm>
        </p:grpSpPr>
        <p:sp>
          <p:nvSpPr>
            <p:cNvPr name="Freeform 25" id="25"/>
            <p:cNvSpPr/>
            <p:nvPr/>
          </p:nvSpPr>
          <p:spPr>
            <a:xfrm flipH="false" flipV="false" rot="0">
              <a:off x="0" y="0"/>
              <a:ext cx="1358526" cy="747017"/>
            </a:xfrm>
            <a:custGeom>
              <a:avLst/>
              <a:gdLst/>
              <a:ahLst/>
              <a:cxnLst/>
              <a:rect r="r" b="b" t="t" l="l"/>
              <a:pathLst>
                <a:path h="747017" w="1358526">
                  <a:moveTo>
                    <a:pt x="76546" y="0"/>
                  </a:moveTo>
                  <a:lnTo>
                    <a:pt x="1281980" y="0"/>
                  </a:lnTo>
                  <a:cubicBezTo>
                    <a:pt x="1302281" y="0"/>
                    <a:pt x="1321751" y="8065"/>
                    <a:pt x="1336106" y="22420"/>
                  </a:cubicBezTo>
                  <a:cubicBezTo>
                    <a:pt x="1350461" y="36775"/>
                    <a:pt x="1358526" y="56245"/>
                    <a:pt x="1358526" y="76546"/>
                  </a:cubicBezTo>
                  <a:lnTo>
                    <a:pt x="1358526" y="670471"/>
                  </a:lnTo>
                  <a:cubicBezTo>
                    <a:pt x="1358526" y="712747"/>
                    <a:pt x="1324255" y="747017"/>
                    <a:pt x="1281980" y="747017"/>
                  </a:cubicBezTo>
                  <a:lnTo>
                    <a:pt x="76546" y="747017"/>
                  </a:lnTo>
                  <a:cubicBezTo>
                    <a:pt x="56245" y="747017"/>
                    <a:pt x="36775" y="738953"/>
                    <a:pt x="22420" y="724598"/>
                  </a:cubicBezTo>
                  <a:cubicBezTo>
                    <a:pt x="8065" y="710242"/>
                    <a:pt x="0" y="690772"/>
                    <a:pt x="0" y="670471"/>
                  </a:cubicBezTo>
                  <a:lnTo>
                    <a:pt x="0" y="76546"/>
                  </a:lnTo>
                  <a:cubicBezTo>
                    <a:pt x="0" y="56245"/>
                    <a:pt x="8065" y="36775"/>
                    <a:pt x="22420" y="22420"/>
                  </a:cubicBezTo>
                  <a:cubicBezTo>
                    <a:pt x="36775" y="8065"/>
                    <a:pt x="56245" y="0"/>
                    <a:pt x="76546" y="0"/>
                  </a:cubicBezTo>
                  <a:close/>
                </a:path>
              </a:pathLst>
            </a:custGeom>
            <a:solidFill>
              <a:srgbClr val="763F9B"/>
            </a:solidFill>
          </p:spPr>
        </p:sp>
        <p:sp>
          <p:nvSpPr>
            <p:cNvPr name="TextBox 26" id="26"/>
            <p:cNvSpPr txBox="true"/>
            <p:nvPr/>
          </p:nvSpPr>
          <p:spPr>
            <a:xfrm>
              <a:off x="0" y="-57150"/>
              <a:ext cx="1358526" cy="804167"/>
            </a:xfrm>
            <a:prstGeom prst="rect">
              <a:avLst/>
            </a:prstGeom>
          </p:spPr>
          <p:txBody>
            <a:bodyPr anchor="ctr" rtlCol="false" tIns="50800" lIns="50800" bIns="50800" rIns="50800"/>
            <a:lstStyle/>
            <a:p>
              <a:pPr algn="ctr">
                <a:lnSpc>
                  <a:spcPts val="2799"/>
                </a:lnSpc>
              </a:pPr>
            </a:p>
          </p:txBody>
        </p:sp>
      </p:grpSp>
      <p:grpSp>
        <p:nvGrpSpPr>
          <p:cNvPr name="Group 27" id="27"/>
          <p:cNvGrpSpPr/>
          <p:nvPr/>
        </p:nvGrpSpPr>
        <p:grpSpPr>
          <a:xfrm rot="-1871393">
            <a:off x="9024753" y="3099136"/>
            <a:ext cx="3390669" cy="1325725"/>
            <a:chOff x="0" y="0"/>
            <a:chExt cx="893016" cy="349162"/>
          </a:xfrm>
        </p:grpSpPr>
        <p:sp>
          <p:nvSpPr>
            <p:cNvPr name="Freeform 28" id="28"/>
            <p:cNvSpPr/>
            <p:nvPr/>
          </p:nvSpPr>
          <p:spPr>
            <a:xfrm flipH="false" flipV="false" rot="0">
              <a:off x="0" y="0"/>
              <a:ext cx="893016" cy="349162"/>
            </a:xfrm>
            <a:custGeom>
              <a:avLst/>
              <a:gdLst/>
              <a:ahLst/>
              <a:cxnLst/>
              <a:rect r="r" b="b" t="t" l="l"/>
              <a:pathLst>
                <a:path h="349162" w="893016">
                  <a:moveTo>
                    <a:pt x="689816" y="0"/>
                  </a:moveTo>
                  <a:cubicBezTo>
                    <a:pt x="802040" y="0"/>
                    <a:pt x="893016" y="78163"/>
                    <a:pt x="893016" y="174581"/>
                  </a:cubicBezTo>
                  <a:cubicBezTo>
                    <a:pt x="893016" y="270999"/>
                    <a:pt x="802040" y="349162"/>
                    <a:pt x="689816" y="349162"/>
                  </a:cubicBezTo>
                  <a:lnTo>
                    <a:pt x="203200" y="349162"/>
                  </a:lnTo>
                  <a:cubicBezTo>
                    <a:pt x="90976" y="349162"/>
                    <a:pt x="0" y="270999"/>
                    <a:pt x="0" y="174581"/>
                  </a:cubicBezTo>
                  <a:cubicBezTo>
                    <a:pt x="0" y="78163"/>
                    <a:pt x="90976" y="0"/>
                    <a:pt x="203200" y="0"/>
                  </a:cubicBezTo>
                  <a:close/>
                </a:path>
              </a:pathLst>
            </a:custGeom>
            <a:solidFill>
              <a:srgbClr val="00A19C"/>
            </a:solidFill>
          </p:spPr>
        </p:sp>
        <p:sp>
          <p:nvSpPr>
            <p:cNvPr name="TextBox 29" id="29"/>
            <p:cNvSpPr txBox="true"/>
            <p:nvPr/>
          </p:nvSpPr>
          <p:spPr>
            <a:xfrm>
              <a:off x="0" y="-57150"/>
              <a:ext cx="893016" cy="406312"/>
            </a:xfrm>
            <a:prstGeom prst="rect">
              <a:avLst/>
            </a:prstGeom>
          </p:spPr>
          <p:txBody>
            <a:bodyPr anchor="ctr" rtlCol="false" tIns="50800" lIns="50800" bIns="50800" rIns="50800"/>
            <a:lstStyle/>
            <a:p>
              <a:pPr algn="ctr">
                <a:lnSpc>
                  <a:spcPts val="2799"/>
                </a:lnSpc>
              </a:pPr>
            </a:p>
          </p:txBody>
        </p:sp>
      </p:grpSp>
      <p:grpSp>
        <p:nvGrpSpPr>
          <p:cNvPr name="Group 30" id="30"/>
          <p:cNvGrpSpPr/>
          <p:nvPr/>
        </p:nvGrpSpPr>
        <p:grpSpPr>
          <a:xfrm rot="0">
            <a:off x="6564924" y="2690992"/>
            <a:ext cx="4719365" cy="3130337"/>
            <a:chOff x="0" y="0"/>
            <a:chExt cx="1242960" cy="824451"/>
          </a:xfrm>
        </p:grpSpPr>
        <p:sp>
          <p:nvSpPr>
            <p:cNvPr name="Freeform 31" id="31"/>
            <p:cNvSpPr/>
            <p:nvPr/>
          </p:nvSpPr>
          <p:spPr>
            <a:xfrm flipH="false" flipV="false" rot="0">
              <a:off x="0" y="0"/>
              <a:ext cx="1242960" cy="824451"/>
            </a:xfrm>
            <a:custGeom>
              <a:avLst/>
              <a:gdLst/>
              <a:ahLst/>
              <a:cxnLst/>
              <a:rect r="r" b="b" t="t" l="l"/>
              <a:pathLst>
                <a:path h="824451" w="1242960">
                  <a:moveTo>
                    <a:pt x="83663" y="0"/>
                  </a:moveTo>
                  <a:lnTo>
                    <a:pt x="1159297" y="0"/>
                  </a:lnTo>
                  <a:cubicBezTo>
                    <a:pt x="1181486" y="0"/>
                    <a:pt x="1202766" y="8815"/>
                    <a:pt x="1218456" y="24504"/>
                  </a:cubicBezTo>
                  <a:cubicBezTo>
                    <a:pt x="1234146" y="40194"/>
                    <a:pt x="1242960" y="61474"/>
                    <a:pt x="1242960" y="83663"/>
                  </a:cubicBezTo>
                  <a:lnTo>
                    <a:pt x="1242960" y="740788"/>
                  </a:lnTo>
                  <a:cubicBezTo>
                    <a:pt x="1242960" y="762977"/>
                    <a:pt x="1234146" y="784257"/>
                    <a:pt x="1218456" y="799947"/>
                  </a:cubicBezTo>
                  <a:cubicBezTo>
                    <a:pt x="1202766" y="815637"/>
                    <a:pt x="1181486" y="824451"/>
                    <a:pt x="1159297" y="824451"/>
                  </a:cubicBezTo>
                  <a:lnTo>
                    <a:pt x="83663" y="824451"/>
                  </a:lnTo>
                  <a:cubicBezTo>
                    <a:pt x="61474" y="824451"/>
                    <a:pt x="40194" y="815637"/>
                    <a:pt x="24504" y="799947"/>
                  </a:cubicBezTo>
                  <a:cubicBezTo>
                    <a:pt x="8815" y="784257"/>
                    <a:pt x="0" y="762977"/>
                    <a:pt x="0" y="740788"/>
                  </a:cubicBezTo>
                  <a:lnTo>
                    <a:pt x="0" y="83663"/>
                  </a:lnTo>
                  <a:cubicBezTo>
                    <a:pt x="0" y="61474"/>
                    <a:pt x="8815" y="40194"/>
                    <a:pt x="24504" y="24504"/>
                  </a:cubicBezTo>
                  <a:cubicBezTo>
                    <a:pt x="40194" y="8815"/>
                    <a:pt x="61474" y="0"/>
                    <a:pt x="83663" y="0"/>
                  </a:cubicBezTo>
                  <a:close/>
                </a:path>
              </a:pathLst>
            </a:custGeom>
            <a:solidFill>
              <a:srgbClr val="FDB924"/>
            </a:solidFill>
          </p:spPr>
        </p:sp>
        <p:sp>
          <p:nvSpPr>
            <p:cNvPr name="TextBox 32" id="32"/>
            <p:cNvSpPr txBox="true"/>
            <p:nvPr/>
          </p:nvSpPr>
          <p:spPr>
            <a:xfrm>
              <a:off x="0" y="-57150"/>
              <a:ext cx="1242960" cy="881601"/>
            </a:xfrm>
            <a:prstGeom prst="rect">
              <a:avLst/>
            </a:prstGeom>
          </p:spPr>
          <p:txBody>
            <a:bodyPr anchor="ctr" rtlCol="false" tIns="50800" lIns="50800" bIns="50800" rIns="50800"/>
            <a:lstStyle/>
            <a:p>
              <a:pPr algn="ctr">
                <a:lnSpc>
                  <a:spcPts val="2799"/>
                </a:lnSpc>
              </a:pPr>
            </a:p>
          </p:txBody>
        </p:sp>
      </p:grpSp>
      <p:grpSp>
        <p:nvGrpSpPr>
          <p:cNvPr name="Group 33" id="33"/>
          <p:cNvGrpSpPr/>
          <p:nvPr/>
        </p:nvGrpSpPr>
        <p:grpSpPr>
          <a:xfrm rot="0">
            <a:off x="6563006" y="3443467"/>
            <a:ext cx="5158153" cy="2816012"/>
            <a:chOff x="0" y="0"/>
            <a:chExt cx="1358526" cy="741666"/>
          </a:xfrm>
        </p:grpSpPr>
        <p:sp>
          <p:nvSpPr>
            <p:cNvPr name="Freeform 34" id="34"/>
            <p:cNvSpPr/>
            <p:nvPr/>
          </p:nvSpPr>
          <p:spPr>
            <a:xfrm flipH="false" flipV="false" rot="0">
              <a:off x="0" y="0"/>
              <a:ext cx="1358526" cy="741666"/>
            </a:xfrm>
            <a:custGeom>
              <a:avLst/>
              <a:gdLst/>
              <a:ahLst/>
              <a:cxnLst/>
              <a:rect r="r" b="b" t="t" l="l"/>
              <a:pathLst>
                <a:path h="741666" w="1358526">
                  <a:moveTo>
                    <a:pt x="76546" y="0"/>
                  </a:moveTo>
                  <a:lnTo>
                    <a:pt x="1281980" y="0"/>
                  </a:lnTo>
                  <a:cubicBezTo>
                    <a:pt x="1302281" y="0"/>
                    <a:pt x="1321751" y="8065"/>
                    <a:pt x="1336106" y="22420"/>
                  </a:cubicBezTo>
                  <a:cubicBezTo>
                    <a:pt x="1350461" y="36775"/>
                    <a:pt x="1358526" y="56245"/>
                    <a:pt x="1358526" y="76546"/>
                  </a:cubicBezTo>
                  <a:lnTo>
                    <a:pt x="1358526" y="665119"/>
                  </a:lnTo>
                  <a:cubicBezTo>
                    <a:pt x="1358526" y="707395"/>
                    <a:pt x="1324255" y="741666"/>
                    <a:pt x="1281980" y="741666"/>
                  </a:cubicBezTo>
                  <a:lnTo>
                    <a:pt x="76546" y="741666"/>
                  </a:lnTo>
                  <a:cubicBezTo>
                    <a:pt x="34271" y="741666"/>
                    <a:pt x="0" y="707395"/>
                    <a:pt x="0" y="665119"/>
                  </a:cubicBezTo>
                  <a:lnTo>
                    <a:pt x="0" y="76546"/>
                  </a:lnTo>
                  <a:cubicBezTo>
                    <a:pt x="0" y="56245"/>
                    <a:pt x="8065" y="36775"/>
                    <a:pt x="22420" y="22420"/>
                  </a:cubicBezTo>
                  <a:cubicBezTo>
                    <a:pt x="36775" y="8065"/>
                    <a:pt x="56245" y="0"/>
                    <a:pt x="76546" y="0"/>
                  </a:cubicBezTo>
                  <a:close/>
                </a:path>
              </a:pathLst>
            </a:custGeom>
            <a:solidFill>
              <a:srgbClr val="763F9B"/>
            </a:solidFill>
          </p:spPr>
        </p:sp>
        <p:sp>
          <p:nvSpPr>
            <p:cNvPr name="TextBox 35" id="35"/>
            <p:cNvSpPr txBox="true"/>
            <p:nvPr/>
          </p:nvSpPr>
          <p:spPr>
            <a:xfrm>
              <a:off x="0" y="-57150"/>
              <a:ext cx="1358526" cy="798816"/>
            </a:xfrm>
            <a:prstGeom prst="rect">
              <a:avLst/>
            </a:prstGeom>
          </p:spPr>
          <p:txBody>
            <a:bodyPr anchor="ctr" rtlCol="false" tIns="50800" lIns="50800" bIns="50800" rIns="50800"/>
            <a:lstStyle/>
            <a:p>
              <a:pPr algn="ctr">
                <a:lnSpc>
                  <a:spcPts val="2799"/>
                </a:lnSpc>
              </a:pPr>
            </a:p>
          </p:txBody>
        </p:sp>
      </p:grpSp>
      <p:grpSp>
        <p:nvGrpSpPr>
          <p:cNvPr name="Group 36" id="36"/>
          <p:cNvGrpSpPr/>
          <p:nvPr/>
        </p:nvGrpSpPr>
        <p:grpSpPr>
          <a:xfrm rot="-1871393">
            <a:off x="14969646" y="3207561"/>
            <a:ext cx="3390669" cy="1325725"/>
            <a:chOff x="0" y="0"/>
            <a:chExt cx="893016" cy="349162"/>
          </a:xfrm>
        </p:grpSpPr>
        <p:sp>
          <p:nvSpPr>
            <p:cNvPr name="Freeform 37" id="37"/>
            <p:cNvSpPr/>
            <p:nvPr/>
          </p:nvSpPr>
          <p:spPr>
            <a:xfrm flipH="false" flipV="false" rot="0">
              <a:off x="0" y="0"/>
              <a:ext cx="893016" cy="349162"/>
            </a:xfrm>
            <a:custGeom>
              <a:avLst/>
              <a:gdLst/>
              <a:ahLst/>
              <a:cxnLst/>
              <a:rect r="r" b="b" t="t" l="l"/>
              <a:pathLst>
                <a:path h="349162" w="893016">
                  <a:moveTo>
                    <a:pt x="689816" y="0"/>
                  </a:moveTo>
                  <a:cubicBezTo>
                    <a:pt x="802040" y="0"/>
                    <a:pt x="893016" y="78163"/>
                    <a:pt x="893016" y="174581"/>
                  </a:cubicBezTo>
                  <a:cubicBezTo>
                    <a:pt x="893016" y="270999"/>
                    <a:pt x="802040" y="349162"/>
                    <a:pt x="689816" y="349162"/>
                  </a:cubicBezTo>
                  <a:lnTo>
                    <a:pt x="203200" y="349162"/>
                  </a:lnTo>
                  <a:cubicBezTo>
                    <a:pt x="90976" y="349162"/>
                    <a:pt x="0" y="270999"/>
                    <a:pt x="0" y="174581"/>
                  </a:cubicBezTo>
                  <a:cubicBezTo>
                    <a:pt x="0" y="78163"/>
                    <a:pt x="90976" y="0"/>
                    <a:pt x="203200" y="0"/>
                  </a:cubicBezTo>
                  <a:close/>
                </a:path>
              </a:pathLst>
            </a:custGeom>
            <a:solidFill>
              <a:srgbClr val="00A19C"/>
            </a:solidFill>
          </p:spPr>
        </p:sp>
        <p:sp>
          <p:nvSpPr>
            <p:cNvPr name="TextBox 38" id="38"/>
            <p:cNvSpPr txBox="true"/>
            <p:nvPr/>
          </p:nvSpPr>
          <p:spPr>
            <a:xfrm>
              <a:off x="0" y="-57150"/>
              <a:ext cx="893016" cy="406312"/>
            </a:xfrm>
            <a:prstGeom prst="rect">
              <a:avLst/>
            </a:prstGeom>
          </p:spPr>
          <p:txBody>
            <a:bodyPr anchor="ctr" rtlCol="false" tIns="50800" lIns="50800" bIns="50800" rIns="50800"/>
            <a:lstStyle/>
            <a:p>
              <a:pPr algn="ctr">
                <a:lnSpc>
                  <a:spcPts val="2799"/>
                </a:lnSpc>
              </a:pPr>
            </a:p>
          </p:txBody>
        </p:sp>
      </p:grpSp>
      <p:grpSp>
        <p:nvGrpSpPr>
          <p:cNvPr name="Group 39" id="39"/>
          <p:cNvGrpSpPr/>
          <p:nvPr/>
        </p:nvGrpSpPr>
        <p:grpSpPr>
          <a:xfrm rot="0">
            <a:off x="12511734" y="2881492"/>
            <a:ext cx="4719365" cy="2939837"/>
            <a:chOff x="0" y="0"/>
            <a:chExt cx="1242960" cy="774278"/>
          </a:xfrm>
        </p:grpSpPr>
        <p:sp>
          <p:nvSpPr>
            <p:cNvPr name="Freeform 40" id="40"/>
            <p:cNvSpPr/>
            <p:nvPr/>
          </p:nvSpPr>
          <p:spPr>
            <a:xfrm flipH="false" flipV="false" rot="0">
              <a:off x="0" y="0"/>
              <a:ext cx="1242960" cy="774278"/>
            </a:xfrm>
            <a:custGeom>
              <a:avLst/>
              <a:gdLst/>
              <a:ahLst/>
              <a:cxnLst/>
              <a:rect r="r" b="b" t="t" l="l"/>
              <a:pathLst>
                <a:path h="774278" w="1242960">
                  <a:moveTo>
                    <a:pt x="83663" y="0"/>
                  </a:moveTo>
                  <a:lnTo>
                    <a:pt x="1159297" y="0"/>
                  </a:lnTo>
                  <a:cubicBezTo>
                    <a:pt x="1181486" y="0"/>
                    <a:pt x="1202766" y="8815"/>
                    <a:pt x="1218456" y="24504"/>
                  </a:cubicBezTo>
                  <a:cubicBezTo>
                    <a:pt x="1234146" y="40194"/>
                    <a:pt x="1242960" y="61474"/>
                    <a:pt x="1242960" y="83663"/>
                  </a:cubicBezTo>
                  <a:lnTo>
                    <a:pt x="1242960" y="690615"/>
                  </a:lnTo>
                  <a:cubicBezTo>
                    <a:pt x="1242960" y="712804"/>
                    <a:pt x="1234146" y="734084"/>
                    <a:pt x="1218456" y="749774"/>
                  </a:cubicBezTo>
                  <a:cubicBezTo>
                    <a:pt x="1202766" y="765464"/>
                    <a:pt x="1181486" y="774278"/>
                    <a:pt x="1159297" y="774278"/>
                  </a:cubicBezTo>
                  <a:lnTo>
                    <a:pt x="83663" y="774278"/>
                  </a:lnTo>
                  <a:cubicBezTo>
                    <a:pt x="61474" y="774278"/>
                    <a:pt x="40194" y="765464"/>
                    <a:pt x="24504" y="749774"/>
                  </a:cubicBezTo>
                  <a:cubicBezTo>
                    <a:pt x="8815" y="734084"/>
                    <a:pt x="0" y="712804"/>
                    <a:pt x="0" y="690615"/>
                  </a:cubicBezTo>
                  <a:lnTo>
                    <a:pt x="0" y="83663"/>
                  </a:lnTo>
                  <a:cubicBezTo>
                    <a:pt x="0" y="61474"/>
                    <a:pt x="8815" y="40194"/>
                    <a:pt x="24504" y="24504"/>
                  </a:cubicBezTo>
                  <a:cubicBezTo>
                    <a:pt x="40194" y="8815"/>
                    <a:pt x="61474" y="0"/>
                    <a:pt x="83663" y="0"/>
                  </a:cubicBezTo>
                  <a:close/>
                </a:path>
              </a:pathLst>
            </a:custGeom>
            <a:solidFill>
              <a:srgbClr val="FDB924"/>
            </a:solidFill>
          </p:spPr>
        </p:sp>
        <p:sp>
          <p:nvSpPr>
            <p:cNvPr name="TextBox 41" id="41"/>
            <p:cNvSpPr txBox="true"/>
            <p:nvPr/>
          </p:nvSpPr>
          <p:spPr>
            <a:xfrm>
              <a:off x="0" y="-57150"/>
              <a:ext cx="1242960" cy="831428"/>
            </a:xfrm>
            <a:prstGeom prst="rect">
              <a:avLst/>
            </a:prstGeom>
          </p:spPr>
          <p:txBody>
            <a:bodyPr anchor="ctr" rtlCol="false" tIns="50800" lIns="50800" bIns="50800" rIns="50800"/>
            <a:lstStyle/>
            <a:p>
              <a:pPr algn="ctr">
                <a:lnSpc>
                  <a:spcPts val="2799"/>
                </a:lnSpc>
              </a:pPr>
            </a:p>
          </p:txBody>
        </p:sp>
      </p:grpSp>
      <p:grpSp>
        <p:nvGrpSpPr>
          <p:cNvPr name="Group 42" id="42"/>
          <p:cNvGrpSpPr/>
          <p:nvPr/>
        </p:nvGrpSpPr>
        <p:grpSpPr>
          <a:xfrm rot="0">
            <a:off x="12511734" y="3443467"/>
            <a:ext cx="5158153" cy="2816012"/>
            <a:chOff x="0" y="0"/>
            <a:chExt cx="1358526" cy="741666"/>
          </a:xfrm>
        </p:grpSpPr>
        <p:sp>
          <p:nvSpPr>
            <p:cNvPr name="Freeform 43" id="43"/>
            <p:cNvSpPr/>
            <p:nvPr/>
          </p:nvSpPr>
          <p:spPr>
            <a:xfrm flipH="false" flipV="false" rot="0">
              <a:off x="0" y="0"/>
              <a:ext cx="1358526" cy="741666"/>
            </a:xfrm>
            <a:custGeom>
              <a:avLst/>
              <a:gdLst/>
              <a:ahLst/>
              <a:cxnLst/>
              <a:rect r="r" b="b" t="t" l="l"/>
              <a:pathLst>
                <a:path h="741666" w="1358526">
                  <a:moveTo>
                    <a:pt x="76546" y="0"/>
                  </a:moveTo>
                  <a:lnTo>
                    <a:pt x="1281980" y="0"/>
                  </a:lnTo>
                  <a:cubicBezTo>
                    <a:pt x="1302281" y="0"/>
                    <a:pt x="1321751" y="8065"/>
                    <a:pt x="1336106" y="22420"/>
                  </a:cubicBezTo>
                  <a:cubicBezTo>
                    <a:pt x="1350461" y="36775"/>
                    <a:pt x="1358526" y="56245"/>
                    <a:pt x="1358526" y="76546"/>
                  </a:cubicBezTo>
                  <a:lnTo>
                    <a:pt x="1358526" y="665119"/>
                  </a:lnTo>
                  <a:cubicBezTo>
                    <a:pt x="1358526" y="707395"/>
                    <a:pt x="1324255" y="741666"/>
                    <a:pt x="1281980" y="741666"/>
                  </a:cubicBezTo>
                  <a:lnTo>
                    <a:pt x="76546" y="741666"/>
                  </a:lnTo>
                  <a:cubicBezTo>
                    <a:pt x="34271" y="741666"/>
                    <a:pt x="0" y="707395"/>
                    <a:pt x="0" y="665119"/>
                  </a:cubicBezTo>
                  <a:lnTo>
                    <a:pt x="0" y="76546"/>
                  </a:lnTo>
                  <a:cubicBezTo>
                    <a:pt x="0" y="56245"/>
                    <a:pt x="8065" y="36775"/>
                    <a:pt x="22420" y="22420"/>
                  </a:cubicBezTo>
                  <a:cubicBezTo>
                    <a:pt x="36775" y="8065"/>
                    <a:pt x="56245" y="0"/>
                    <a:pt x="76546" y="0"/>
                  </a:cubicBezTo>
                  <a:close/>
                </a:path>
              </a:pathLst>
            </a:custGeom>
            <a:solidFill>
              <a:srgbClr val="763F9B"/>
            </a:solidFill>
          </p:spPr>
        </p:sp>
        <p:sp>
          <p:nvSpPr>
            <p:cNvPr name="TextBox 44" id="44"/>
            <p:cNvSpPr txBox="true"/>
            <p:nvPr/>
          </p:nvSpPr>
          <p:spPr>
            <a:xfrm>
              <a:off x="0" y="-57150"/>
              <a:ext cx="1358526" cy="798816"/>
            </a:xfrm>
            <a:prstGeom prst="rect">
              <a:avLst/>
            </a:prstGeom>
          </p:spPr>
          <p:txBody>
            <a:bodyPr anchor="ctr" rtlCol="false" tIns="50800" lIns="50800" bIns="50800" rIns="50800"/>
            <a:lstStyle/>
            <a:p>
              <a:pPr algn="ctr">
                <a:lnSpc>
                  <a:spcPts val="2799"/>
                </a:lnSpc>
              </a:pPr>
            </a:p>
          </p:txBody>
        </p:sp>
      </p:grpSp>
      <p:grpSp>
        <p:nvGrpSpPr>
          <p:cNvPr name="Group 45" id="45"/>
          <p:cNvGrpSpPr/>
          <p:nvPr/>
        </p:nvGrpSpPr>
        <p:grpSpPr>
          <a:xfrm rot="-1871393">
            <a:off x="12392487" y="7041639"/>
            <a:ext cx="3390669" cy="1325725"/>
            <a:chOff x="0" y="0"/>
            <a:chExt cx="893016" cy="349162"/>
          </a:xfrm>
        </p:grpSpPr>
        <p:sp>
          <p:nvSpPr>
            <p:cNvPr name="Freeform 46" id="46"/>
            <p:cNvSpPr/>
            <p:nvPr/>
          </p:nvSpPr>
          <p:spPr>
            <a:xfrm flipH="false" flipV="false" rot="0">
              <a:off x="0" y="0"/>
              <a:ext cx="893016" cy="349162"/>
            </a:xfrm>
            <a:custGeom>
              <a:avLst/>
              <a:gdLst/>
              <a:ahLst/>
              <a:cxnLst/>
              <a:rect r="r" b="b" t="t" l="l"/>
              <a:pathLst>
                <a:path h="349162" w="893016">
                  <a:moveTo>
                    <a:pt x="689816" y="0"/>
                  </a:moveTo>
                  <a:cubicBezTo>
                    <a:pt x="802040" y="0"/>
                    <a:pt x="893016" y="78163"/>
                    <a:pt x="893016" y="174581"/>
                  </a:cubicBezTo>
                  <a:cubicBezTo>
                    <a:pt x="893016" y="270999"/>
                    <a:pt x="802040" y="349162"/>
                    <a:pt x="689816" y="349162"/>
                  </a:cubicBezTo>
                  <a:lnTo>
                    <a:pt x="203200" y="349162"/>
                  </a:lnTo>
                  <a:cubicBezTo>
                    <a:pt x="90976" y="349162"/>
                    <a:pt x="0" y="270999"/>
                    <a:pt x="0" y="174581"/>
                  </a:cubicBezTo>
                  <a:cubicBezTo>
                    <a:pt x="0" y="78163"/>
                    <a:pt x="90976" y="0"/>
                    <a:pt x="203200" y="0"/>
                  </a:cubicBezTo>
                  <a:close/>
                </a:path>
              </a:pathLst>
            </a:custGeom>
            <a:solidFill>
              <a:srgbClr val="00A19C"/>
            </a:solidFill>
          </p:spPr>
        </p:sp>
        <p:sp>
          <p:nvSpPr>
            <p:cNvPr name="TextBox 47" id="47"/>
            <p:cNvSpPr txBox="true"/>
            <p:nvPr/>
          </p:nvSpPr>
          <p:spPr>
            <a:xfrm>
              <a:off x="0" y="-57150"/>
              <a:ext cx="893016" cy="406312"/>
            </a:xfrm>
            <a:prstGeom prst="rect">
              <a:avLst/>
            </a:prstGeom>
          </p:spPr>
          <p:txBody>
            <a:bodyPr anchor="ctr" rtlCol="false" tIns="50800" lIns="50800" bIns="50800" rIns="50800"/>
            <a:lstStyle/>
            <a:p>
              <a:pPr algn="ctr">
                <a:lnSpc>
                  <a:spcPts val="2799"/>
                </a:lnSpc>
              </a:pPr>
            </a:p>
          </p:txBody>
        </p:sp>
      </p:grpSp>
      <p:grpSp>
        <p:nvGrpSpPr>
          <p:cNvPr name="Group 48" id="48"/>
          <p:cNvGrpSpPr/>
          <p:nvPr/>
        </p:nvGrpSpPr>
        <p:grpSpPr>
          <a:xfrm rot="0">
            <a:off x="9934575" y="6697629"/>
            <a:ext cx="4719365" cy="2939837"/>
            <a:chOff x="0" y="0"/>
            <a:chExt cx="1242960" cy="774278"/>
          </a:xfrm>
        </p:grpSpPr>
        <p:sp>
          <p:nvSpPr>
            <p:cNvPr name="Freeform 49" id="49"/>
            <p:cNvSpPr/>
            <p:nvPr/>
          </p:nvSpPr>
          <p:spPr>
            <a:xfrm flipH="false" flipV="false" rot="0">
              <a:off x="0" y="0"/>
              <a:ext cx="1242960" cy="774278"/>
            </a:xfrm>
            <a:custGeom>
              <a:avLst/>
              <a:gdLst/>
              <a:ahLst/>
              <a:cxnLst/>
              <a:rect r="r" b="b" t="t" l="l"/>
              <a:pathLst>
                <a:path h="774278" w="1242960">
                  <a:moveTo>
                    <a:pt x="83663" y="0"/>
                  </a:moveTo>
                  <a:lnTo>
                    <a:pt x="1159297" y="0"/>
                  </a:lnTo>
                  <a:cubicBezTo>
                    <a:pt x="1181486" y="0"/>
                    <a:pt x="1202766" y="8815"/>
                    <a:pt x="1218456" y="24504"/>
                  </a:cubicBezTo>
                  <a:cubicBezTo>
                    <a:pt x="1234146" y="40194"/>
                    <a:pt x="1242960" y="61474"/>
                    <a:pt x="1242960" y="83663"/>
                  </a:cubicBezTo>
                  <a:lnTo>
                    <a:pt x="1242960" y="690615"/>
                  </a:lnTo>
                  <a:cubicBezTo>
                    <a:pt x="1242960" y="712804"/>
                    <a:pt x="1234146" y="734084"/>
                    <a:pt x="1218456" y="749774"/>
                  </a:cubicBezTo>
                  <a:cubicBezTo>
                    <a:pt x="1202766" y="765464"/>
                    <a:pt x="1181486" y="774278"/>
                    <a:pt x="1159297" y="774278"/>
                  </a:cubicBezTo>
                  <a:lnTo>
                    <a:pt x="83663" y="774278"/>
                  </a:lnTo>
                  <a:cubicBezTo>
                    <a:pt x="61474" y="774278"/>
                    <a:pt x="40194" y="765464"/>
                    <a:pt x="24504" y="749774"/>
                  </a:cubicBezTo>
                  <a:cubicBezTo>
                    <a:pt x="8815" y="734084"/>
                    <a:pt x="0" y="712804"/>
                    <a:pt x="0" y="690615"/>
                  </a:cubicBezTo>
                  <a:lnTo>
                    <a:pt x="0" y="83663"/>
                  </a:lnTo>
                  <a:cubicBezTo>
                    <a:pt x="0" y="61474"/>
                    <a:pt x="8815" y="40194"/>
                    <a:pt x="24504" y="24504"/>
                  </a:cubicBezTo>
                  <a:cubicBezTo>
                    <a:pt x="40194" y="8815"/>
                    <a:pt x="61474" y="0"/>
                    <a:pt x="83663" y="0"/>
                  </a:cubicBezTo>
                  <a:close/>
                </a:path>
              </a:pathLst>
            </a:custGeom>
            <a:solidFill>
              <a:srgbClr val="FDB924"/>
            </a:solidFill>
          </p:spPr>
        </p:sp>
        <p:sp>
          <p:nvSpPr>
            <p:cNvPr name="TextBox 50" id="50"/>
            <p:cNvSpPr txBox="true"/>
            <p:nvPr/>
          </p:nvSpPr>
          <p:spPr>
            <a:xfrm>
              <a:off x="0" y="-57150"/>
              <a:ext cx="1242960" cy="831428"/>
            </a:xfrm>
            <a:prstGeom prst="rect">
              <a:avLst/>
            </a:prstGeom>
          </p:spPr>
          <p:txBody>
            <a:bodyPr anchor="ctr" rtlCol="false" tIns="50800" lIns="50800" bIns="50800" rIns="50800"/>
            <a:lstStyle/>
            <a:p>
              <a:pPr algn="ctr">
                <a:lnSpc>
                  <a:spcPts val="2799"/>
                </a:lnSpc>
              </a:pPr>
            </a:p>
          </p:txBody>
        </p:sp>
      </p:grpSp>
      <p:grpSp>
        <p:nvGrpSpPr>
          <p:cNvPr name="Group 51" id="51"/>
          <p:cNvGrpSpPr/>
          <p:nvPr/>
        </p:nvGrpSpPr>
        <p:grpSpPr>
          <a:xfrm rot="0">
            <a:off x="9934575" y="7296435"/>
            <a:ext cx="5158153" cy="2836332"/>
            <a:chOff x="0" y="0"/>
            <a:chExt cx="1358526" cy="747017"/>
          </a:xfrm>
        </p:grpSpPr>
        <p:sp>
          <p:nvSpPr>
            <p:cNvPr name="Freeform 52" id="52"/>
            <p:cNvSpPr/>
            <p:nvPr/>
          </p:nvSpPr>
          <p:spPr>
            <a:xfrm flipH="false" flipV="false" rot="0">
              <a:off x="0" y="0"/>
              <a:ext cx="1358526" cy="747017"/>
            </a:xfrm>
            <a:custGeom>
              <a:avLst/>
              <a:gdLst/>
              <a:ahLst/>
              <a:cxnLst/>
              <a:rect r="r" b="b" t="t" l="l"/>
              <a:pathLst>
                <a:path h="747017" w="1358526">
                  <a:moveTo>
                    <a:pt x="76546" y="0"/>
                  </a:moveTo>
                  <a:lnTo>
                    <a:pt x="1281980" y="0"/>
                  </a:lnTo>
                  <a:cubicBezTo>
                    <a:pt x="1302281" y="0"/>
                    <a:pt x="1321751" y="8065"/>
                    <a:pt x="1336106" y="22420"/>
                  </a:cubicBezTo>
                  <a:cubicBezTo>
                    <a:pt x="1350461" y="36775"/>
                    <a:pt x="1358526" y="56245"/>
                    <a:pt x="1358526" y="76546"/>
                  </a:cubicBezTo>
                  <a:lnTo>
                    <a:pt x="1358526" y="670471"/>
                  </a:lnTo>
                  <a:cubicBezTo>
                    <a:pt x="1358526" y="712747"/>
                    <a:pt x="1324255" y="747017"/>
                    <a:pt x="1281980" y="747017"/>
                  </a:cubicBezTo>
                  <a:lnTo>
                    <a:pt x="76546" y="747017"/>
                  </a:lnTo>
                  <a:cubicBezTo>
                    <a:pt x="56245" y="747017"/>
                    <a:pt x="36775" y="738953"/>
                    <a:pt x="22420" y="724598"/>
                  </a:cubicBezTo>
                  <a:cubicBezTo>
                    <a:pt x="8065" y="710242"/>
                    <a:pt x="0" y="690772"/>
                    <a:pt x="0" y="670471"/>
                  </a:cubicBezTo>
                  <a:lnTo>
                    <a:pt x="0" y="76546"/>
                  </a:lnTo>
                  <a:cubicBezTo>
                    <a:pt x="0" y="56245"/>
                    <a:pt x="8065" y="36775"/>
                    <a:pt x="22420" y="22420"/>
                  </a:cubicBezTo>
                  <a:cubicBezTo>
                    <a:pt x="36775" y="8065"/>
                    <a:pt x="56245" y="0"/>
                    <a:pt x="76546" y="0"/>
                  </a:cubicBezTo>
                  <a:close/>
                </a:path>
              </a:pathLst>
            </a:custGeom>
            <a:solidFill>
              <a:srgbClr val="763F9B"/>
            </a:solidFill>
          </p:spPr>
        </p:sp>
        <p:sp>
          <p:nvSpPr>
            <p:cNvPr name="TextBox 53" id="53"/>
            <p:cNvSpPr txBox="true"/>
            <p:nvPr/>
          </p:nvSpPr>
          <p:spPr>
            <a:xfrm>
              <a:off x="0" y="-57150"/>
              <a:ext cx="1358526" cy="804167"/>
            </a:xfrm>
            <a:prstGeom prst="rect">
              <a:avLst/>
            </a:prstGeom>
          </p:spPr>
          <p:txBody>
            <a:bodyPr anchor="ctr" rtlCol="false" tIns="50800" lIns="50800" bIns="50800" rIns="50800"/>
            <a:lstStyle/>
            <a:p>
              <a:pPr algn="ctr">
                <a:lnSpc>
                  <a:spcPts val="2799"/>
                </a:lnSpc>
              </a:pPr>
            </a:p>
          </p:txBody>
        </p:sp>
      </p:grpSp>
      <p:sp>
        <p:nvSpPr>
          <p:cNvPr name="TextBox 54" id="54"/>
          <p:cNvSpPr txBox="true"/>
          <p:nvPr/>
        </p:nvSpPr>
        <p:spPr>
          <a:xfrm rot="0">
            <a:off x="6784317" y="3721173"/>
            <a:ext cx="4719365" cy="2193926"/>
          </a:xfrm>
          <a:prstGeom prst="rect">
            <a:avLst/>
          </a:prstGeom>
        </p:spPr>
        <p:txBody>
          <a:bodyPr anchor="t" rtlCol="false" tIns="0" lIns="0" bIns="0" rIns="0">
            <a:spAutoFit/>
          </a:bodyPr>
          <a:lstStyle/>
          <a:p>
            <a:pPr algn="ctr">
              <a:lnSpc>
                <a:spcPts val="3499"/>
              </a:lnSpc>
              <a:spcBef>
                <a:spcPct val="0"/>
              </a:spcBef>
            </a:pPr>
            <a:r>
              <a:rPr lang="en-US" b="true" sz="2499" spc="79">
                <a:solidFill>
                  <a:srgbClr val="FFFFFF"/>
                </a:solidFill>
                <a:latin typeface="Poppins Bold"/>
                <a:ea typeface="Poppins Bold"/>
                <a:cs typeface="Poppins Bold"/>
                <a:sym typeface="Poppins Bold"/>
              </a:rPr>
              <a:t>S</a:t>
            </a:r>
            <a:r>
              <a:rPr lang="en-US" b="true" sz="2499" spc="79">
                <a:solidFill>
                  <a:srgbClr val="FFFFFF"/>
                </a:solidFill>
                <a:latin typeface="Poppins Bold"/>
                <a:ea typeface="Poppins Bold"/>
                <a:cs typeface="Poppins Bold"/>
                <a:sym typeface="Poppins Bold"/>
              </a:rPr>
              <a:t>ystems like Poliku and UPC use web-based tools but don’t integrate with mobile apps or IoT hardware.</a:t>
            </a:r>
          </a:p>
        </p:txBody>
      </p:sp>
      <p:sp>
        <p:nvSpPr>
          <p:cNvPr name="TextBox 55" id="55"/>
          <p:cNvSpPr txBox="true"/>
          <p:nvPr/>
        </p:nvSpPr>
        <p:spPr>
          <a:xfrm rot="0">
            <a:off x="4550290" y="407680"/>
            <a:ext cx="9187420" cy="962025"/>
          </a:xfrm>
          <a:prstGeom prst="rect">
            <a:avLst/>
          </a:prstGeom>
        </p:spPr>
        <p:txBody>
          <a:bodyPr anchor="t" rtlCol="false" tIns="0" lIns="0" bIns="0" rIns="0">
            <a:spAutoFit/>
          </a:bodyPr>
          <a:lstStyle/>
          <a:p>
            <a:pPr algn="l">
              <a:lnSpc>
                <a:spcPts val="6720"/>
              </a:lnSpc>
            </a:pPr>
            <a:r>
              <a:rPr lang="en-US" sz="5600">
                <a:solidFill>
                  <a:srgbClr val="FFFFFF"/>
                </a:solidFill>
                <a:latin typeface="Times New Roman"/>
                <a:ea typeface="Times New Roman"/>
                <a:cs typeface="Times New Roman"/>
                <a:sym typeface="Times New Roman"/>
              </a:rPr>
              <a:t>LITERATURE REVIEW</a:t>
            </a:r>
          </a:p>
        </p:txBody>
      </p:sp>
      <p:sp>
        <p:nvSpPr>
          <p:cNvPr name="TextBox 56" id="56"/>
          <p:cNvSpPr txBox="true"/>
          <p:nvPr/>
        </p:nvSpPr>
        <p:spPr>
          <a:xfrm rot="0">
            <a:off x="415195" y="2050276"/>
            <a:ext cx="14281478" cy="516891"/>
          </a:xfrm>
          <a:prstGeom prst="rect">
            <a:avLst/>
          </a:prstGeom>
        </p:spPr>
        <p:txBody>
          <a:bodyPr anchor="t" rtlCol="false" tIns="0" lIns="0" bIns="0" rIns="0">
            <a:spAutoFit/>
          </a:bodyPr>
          <a:lstStyle/>
          <a:p>
            <a:pPr algn="l">
              <a:lnSpc>
                <a:spcPts val="4059"/>
              </a:lnSpc>
              <a:spcBef>
                <a:spcPct val="0"/>
              </a:spcBef>
            </a:pPr>
            <a:r>
              <a:rPr lang="en-US" b="true" sz="2899">
                <a:solidFill>
                  <a:srgbClr val="000000"/>
                </a:solidFill>
                <a:latin typeface="Poppins Bold"/>
                <a:ea typeface="Poppins Bold"/>
                <a:cs typeface="Poppins Bold"/>
                <a:sym typeface="Poppins Bold"/>
              </a:rPr>
              <a:t>RESEARCH GAPS</a:t>
            </a:r>
          </a:p>
        </p:txBody>
      </p:sp>
      <p:sp>
        <p:nvSpPr>
          <p:cNvPr name="TextBox 57" id="57"/>
          <p:cNvSpPr txBox="true"/>
          <p:nvPr/>
        </p:nvSpPr>
        <p:spPr>
          <a:xfrm rot="0">
            <a:off x="837507" y="2948167"/>
            <a:ext cx="4719365" cy="398781"/>
          </a:xfrm>
          <a:prstGeom prst="rect">
            <a:avLst/>
          </a:prstGeom>
        </p:spPr>
        <p:txBody>
          <a:bodyPr anchor="t" rtlCol="false" tIns="0" lIns="0" bIns="0" rIns="0">
            <a:spAutoFit/>
          </a:bodyPr>
          <a:lstStyle/>
          <a:p>
            <a:pPr algn="l">
              <a:lnSpc>
                <a:spcPts val="3219"/>
              </a:lnSpc>
              <a:spcBef>
                <a:spcPct val="0"/>
              </a:spcBef>
            </a:pPr>
            <a:r>
              <a:rPr lang="en-US" b="true" sz="2299" spc="73">
                <a:solidFill>
                  <a:srgbClr val="000000"/>
                </a:solidFill>
                <a:latin typeface="Poppins Bold"/>
                <a:ea typeface="Poppins Bold"/>
                <a:cs typeface="Poppins Bold"/>
                <a:sym typeface="Poppins Bold"/>
              </a:rPr>
              <a:t> Student-specific design</a:t>
            </a:r>
          </a:p>
        </p:txBody>
      </p:sp>
      <p:sp>
        <p:nvSpPr>
          <p:cNvPr name="TextBox 58" id="58"/>
          <p:cNvSpPr txBox="true"/>
          <p:nvPr/>
        </p:nvSpPr>
        <p:spPr>
          <a:xfrm rot="0">
            <a:off x="6784317" y="2644636"/>
            <a:ext cx="4719365" cy="798831"/>
          </a:xfrm>
          <a:prstGeom prst="rect">
            <a:avLst/>
          </a:prstGeom>
        </p:spPr>
        <p:txBody>
          <a:bodyPr anchor="t" rtlCol="false" tIns="0" lIns="0" bIns="0" rIns="0">
            <a:spAutoFit/>
          </a:bodyPr>
          <a:lstStyle/>
          <a:p>
            <a:pPr algn="l">
              <a:lnSpc>
                <a:spcPts val="3219"/>
              </a:lnSpc>
              <a:spcBef>
                <a:spcPct val="0"/>
              </a:spcBef>
            </a:pPr>
            <a:r>
              <a:rPr lang="en-US" b="true" sz="2299" spc="73">
                <a:solidFill>
                  <a:srgbClr val="000000"/>
                </a:solidFill>
                <a:latin typeface="Poppins Bold"/>
                <a:ea typeface="Poppins Bold"/>
                <a:cs typeface="Poppins Bold"/>
                <a:sym typeface="Poppins Bold"/>
              </a:rPr>
              <a:t>Lack</a:t>
            </a:r>
            <a:r>
              <a:rPr lang="en-US" b="true" sz="2299" spc="73">
                <a:solidFill>
                  <a:srgbClr val="000000"/>
                </a:solidFill>
                <a:latin typeface="Poppins Bold"/>
                <a:ea typeface="Poppins Bold"/>
                <a:cs typeface="Poppins Bold"/>
                <a:sym typeface="Poppins Bold"/>
              </a:rPr>
              <a:t> of integrated mobile control</a:t>
            </a:r>
          </a:p>
        </p:txBody>
      </p:sp>
      <p:sp>
        <p:nvSpPr>
          <p:cNvPr name="TextBox 59" id="59"/>
          <p:cNvSpPr txBox="true"/>
          <p:nvPr/>
        </p:nvSpPr>
        <p:spPr>
          <a:xfrm rot="0">
            <a:off x="12731128" y="2948167"/>
            <a:ext cx="4719365" cy="398781"/>
          </a:xfrm>
          <a:prstGeom prst="rect">
            <a:avLst/>
          </a:prstGeom>
        </p:spPr>
        <p:txBody>
          <a:bodyPr anchor="t" rtlCol="false" tIns="0" lIns="0" bIns="0" rIns="0">
            <a:spAutoFit/>
          </a:bodyPr>
          <a:lstStyle/>
          <a:p>
            <a:pPr algn="l">
              <a:lnSpc>
                <a:spcPts val="3219"/>
              </a:lnSpc>
              <a:spcBef>
                <a:spcPct val="0"/>
              </a:spcBef>
            </a:pPr>
            <a:r>
              <a:rPr lang="en-US" b="true" sz="2299" spc="73">
                <a:solidFill>
                  <a:srgbClr val="000000"/>
                </a:solidFill>
                <a:latin typeface="Poppins Bold"/>
                <a:ea typeface="Poppins Bold"/>
                <a:cs typeface="Poppins Bold"/>
                <a:sym typeface="Poppins Bold"/>
              </a:rPr>
              <a:t>Acc</a:t>
            </a:r>
            <a:r>
              <a:rPr lang="en-US" b="true" sz="2299" spc="73">
                <a:solidFill>
                  <a:srgbClr val="000000"/>
                </a:solidFill>
                <a:latin typeface="Poppins Bold"/>
                <a:ea typeface="Poppins Bold"/>
                <a:cs typeface="Poppins Bold"/>
                <a:sym typeface="Poppins Bold"/>
              </a:rPr>
              <a:t>ess &amp; security balance</a:t>
            </a:r>
          </a:p>
        </p:txBody>
      </p:sp>
      <p:sp>
        <p:nvSpPr>
          <p:cNvPr name="TextBox 60" id="60"/>
          <p:cNvSpPr txBox="true"/>
          <p:nvPr/>
        </p:nvSpPr>
        <p:spPr>
          <a:xfrm rot="0">
            <a:off x="3925524" y="6764304"/>
            <a:ext cx="4719365" cy="398781"/>
          </a:xfrm>
          <a:prstGeom prst="rect">
            <a:avLst/>
          </a:prstGeom>
        </p:spPr>
        <p:txBody>
          <a:bodyPr anchor="t" rtlCol="false" tIns="0" lIns="0" bIns="0" rIns="0">
            <a:spAutoFit/>
          </a:bodyPr>
          <a:lstStyle/>
          <a:p>
            <a:pPr algn="l">
              <a:lnSpc>
                <a:spcPts val="3219"/>
              </a:lnSpc>
              <a:spcBef>
                <a:spcPct val="0"/>
              </a:spcBef>
            </a:pPr>
            <a:r>
              <a:rPr lang="en-US" b="true" sz="2299" spc="73">
                <a:solidFill>
                  <a:srgbClr val="000000"/>
                </a:solidFill>
                <a:latin typeface="Poppins Bold"/>
                <a:ea typeface="Poppins Bold"/>
                <a:cs typeface="Poppins Bold"/>
                <a:sym typeface="Poppins Bold"/>
              </a:rPr>
              <a:t>Co</a:t>
            </a:r>
            <a:r>
              <a:rPr lang="en-US" b="true" sz="2299" spc="73">
                <a:solidFill>
                  <a:srgbClr val="000000"/>
                </a:solidFill>
                <a:latin typeface="Poppins Bold"/>
                <a:ea typeface="Poppins Bold"/>
                <a:cs typeface="Poppins Bold"/>
                <a:sym typeface="Poppins Bold"/>
              </a:rPr>
              <a:t>urier-side support</a:t>
            </a:r>
          </a:p>
        </p:txBody>
      </p:sp>
      <p:sp>
        <p:nvSpPr>
          <p:cNvPr name="TextBox 61" id="61"/>
          <p:cNvSpPr txBox="true"/>
          <p:nvPr/>
        </p:nvSpPr>
        <p:spPr>
          <a:xfrm rot="0">
            <a:off x="10153969" y="6764304"/>
            <a:ext cx="4719365" cy="398781"/>
          </a:xfrm>
          <a:prstGeom prst="rect">
            <a:avLst/>
          </a:prstGeom>
        </p:spPr>
        <p:txBody>
          <a:bodyPr anchor="t" rtlCol="false" tIns="0" lIns="0" bIns="0" rIns="0">
            <a:spAutoFit/>
          </a:bodyPr>
          <a:lstStyle/>
          <a:p>
            <a:pPr algn="l">
              <a:lnSpc>
                <a:spcPts val="3219"/>
              </a:lnSpc>
              <a:spcBef>
                <a:spcPct val="0"/>
              </a:spcBef>
            </a:pPr>
            <a:r>
              <a:rPr lang="en-US" b="true" sz="2299" spc="73">
                <a:solidFill>
                  <a:srgbClr val="000000"/>
                </a:solidFill>
                <a:latin typeface="Poppins Bold"/>
                <a:ea typeface="Poppins Bold"/>
                <a:cs typeface="Poppins Bold"/>
                <a:sym typeface="Poppins Bold"/>
              </a:rPr>
              <a:t>Affo</a:t>
            </a:r>
            <a:r>
              <a:rPr lang="en-US" b="true" sz="2299" spc="73">
                <a:solidFill>
                  <a:srgbClr val="000000"/>
                </a:solidFill>
                <a:latin typeface="Poppins Bold"/>
                <a:ea typeface="Poppins Bold"/>
                <a:cs typeface="Poppins Bold"/>
                <a:sym typeface="Poppins Bold"/>
              </a:rPr>
              <a:t>rdability &amp; Scalability</a:t>
            </a:r>
          </a:p>
        </p:txBody>
      </p:sp>
      <p:sp>
        <p:nvSpPr>
          <p:cNvPr name="TextBox 62" id="62"/>
          <p:cNvSpPr txBox="true"/>
          <p:nvPr/>
        </p:nvSpPr>
        <p:spPr>
          <a:xfrm rot="0">
            <a:off x="833991" y="3739270"/>
            <a:ext cx="4719365" cy="2193926"/>
          </a:xfrm>
          <a:prstGeom prst="rect">
            <a:avLst/>
          </a:prstGeom>
        </p:spPr>
        <p:txBody>
          <a:bodyPr anchor="t" rtlCol="false" tIns="0" lIns="0" bIns="0" rIns="0">
            <a:spAutoFit/>
          </a:bodyPr>
          <a:lstStyle/>
          <a:p>
            <a:pPr algn="ctr">
              <a:lnSpc>
                <a:spcPts val="3499"/>
              </a:lnSpc>
              <a:spcBef>
                <a:spcPct val="0"/>
              </a:spcBef>
            </a:pPr>
            <a:r>
              <a:rPr lang="en-US" b="true" sz="2499" spc="79">
                <a:solidFill>
                  <a:srgbClr val="FFFFFF"/>
                </a:solidFill>
                <a:latin typeface="Poppins Bold"/>
                <a:ea typeface="Poppins Bold"/>
                <a:cs typeface="Poppins Bold"/>
                <a:sym typeface="Poppins Bold"/>
              </a:rPr>
              <a:t>Most systems aren't tailored for students in residential campus settings with limited mobility.</a:t>
            </a:r>
          </a:p>
        </p:txBody>
      </p:sp>
      <p:sp>
        <p:nvSpPr>
          <p:cNvPr name="TextBox 63" id="63"/>
          <p:cNvSpPr txBox="true"/>
          <p:nvPr/>
        </p:nvSpPr>
        <p:spPr>
          <a:xfrm rot="0">
            <a:off x="12513651" y="3520195"/>
            <a:ext cx="5156236" cy="2632076"/>
          </a:xfrm>
          <a:prstGeom prst="rect">
            <a:avLst/>
          </a:prstGeom>
        </p:spPr>
        <p:txBody>
          <a:bodyPr anchor="t" rtlCol="false" tIns="0" lIns="0" bIns="0" rIns="0">
            <a:spAutoFit/>
          </a:bodyPr>
          <a:lstStyle/>
          <a:p>
            <a:pPr algn="ctr">
              <a:lnSpc>
                <a:spcPts val="3499"/>
              </a:lnSpc>
              <a:spcBef>
                <a:spcPct val="0"/>
              </a:spcBef>
            </a:pPr>
            <a:r>
              <a:rPr lang="en-US" b="true" sz="2499" spc="79">
                <a:solidFill>
                  <a:srgbClr val="FFFFFF"/>
                </a:solidFill>
                <a:latin typeface="Poppins Bold"/>
                <a:ea typeface="Poppins Bold"/>
                <a:cs typeface="Poppins Bold"/>
                <a:sym typeface="Poppins Bold"/>
              </a:rPr>
              <a:t>Most systems fail to balance security with usability, making them either too complex for shared campus environments or too basic to ensure parcel safety.</a:t>
            </a:r>
          </a:p>
        </p:txBody>
      </p:sp>
      <p:sp>
        <p:nvSpPr>
          <p:cNvPr name="TextBox 64" id="64"/>
          <p:cNvSpPr txBox="true"/>
          <p:nvPr/>
        </p:nvSpPr>
        <p:spPr>
          <a:xfrm rot="0">
            <a:off x="10152052" y="7803375"/>
            <a:ext cx="4719365" cy="1755776"/>
          </a:xfrm>
          <a:prstGeom prst="rect">
            <a:avLst/>
          </a:prstGeom>
        </p:spPr>
        <p:txBody>
          <a:bodyPr anchor="t" rtlCol="false" tIns="0" lIns="0" bIns="0" rIns="0">
            <a:spAutoFit/>
          </a:bodyPr>
          <a:lstStyle/>
          <a:p>
            <a:pPr algn="ctr">
              <a:lnSpc>
                <a:spcPts val="3499"/>
              </a:lnSpc>
              <a:spcBef>
                <a:spcPct val="0"/>
              </a:spcBef>
            </a:pPr>
            <a:r>
              <a:rPr lang="en-US" b="true" sz="2499" spc="79">
                <a:solidFill>
                  <a:srgbClr val="FFFFFF"/>
                </a:solidFill>
                <a:latin typeface="Poppins Bold"/>
                <a:ea typeface="Poppins Bold"/>
                <a:cs typeface="Poppins Bold"/>
                <a:sym typeface="Poppins Bold"/>
              </a:rPr>
              <a:t>C</a:t>
            </a:r>
            <a:r>
              <a:rPr lang="en-US" b="true" sz="2499" spc="79">
                <a:solidFill>
                  <a:srgbClr val="FFFFFF"/>
                </a:solidFill>
                <a:latin typeface="Poppins Bold"/>
                <a:ea typeface="Poppins Bold"/>
                <a:cs typeface="Poppins Bold"/>
                <a:sym typeface="Poppins Bold"/>
              </a:rPr>
              <a:t>ommercial systems may be costly and hard to scale or adapt in smaller campus communities.</a:t>
            </a:r>
          </a:p>
        </p:txBody>
      </p:sp>
      <p:sp>
        <p:nvSpPr>
          <p:cNvPr name="TextBox 65" id="65"/>
          <p:cNvSpPr txBox="true"/>
          <p:nvPr/>
        </p:nvSpPr>
        <p:spPr>
          <a:xfrm rot="0">
            <a:off x="3706130" y="7365225"/>
            <a:ext cx="5158153" cy="2632076"/>
          </a:xfrm>
          <a:prstGeom prst="rect">
            <a:avLst/>
          </a:prstGeom>
        </p:spPr>
        <p:txBody>
          <a:bodyPr anchor="t" rtlCol="false" tIns="0" lIns="0" bIns="0" rIns="0">
            <a:spAutoFit/>
          </a:bodyPr>
          <a:lstStyle/>
          <a:p>
            <a:pPr algn="ctr">
              <a:lnSpc>
                <a:spcPts val="3499"/>
              </a:lnSpc>
              <a:spcBef>
                <a:spcPct val="0"/>
              </a:spcBef>
            </a:pPr>
            <a:r>
              <a:rPr lang="en-US" b="true" sz="2499" spc="79">
                <a:solidFill>
                  <a:srgbClr val="FFFFFF"/>
                </a:solidFill>
                <a:latin typeface="Poppins Bold"/>
                <a:ea typeface="Poppins Bold"/>
                <a:cs typeface="Poppins Bold"/>
                <a:sym typeface="Poppins Bold"/>
              </a:rPr>
              <a:t>Exi</a:t>
            </a:r>
            <a:r>
              <a:rPr lang="en-US" b="true" sz="2499" spc="79">
                <a:solidFill>
                  <a:srgbClr val="FFFFFF"/>
                </a:solidFill>
                <a:latin typeface="Poppins Bold"/>
                <a:ea typeface="Poppins Bold"/>
                <a:cs typeface="Poppins Bold"/>
                <a:sym typeface="Poppins Bold"/>
              </a:rPr>
              <a:t>sting solutions rarely include features that support courier-side access, such as barcode scanning or OTP verification for secure parcel drop-offs.</a:t>
            </a:r>
          </a:p>
        </p:txBody>
      </p:sp>
      <p:sp>
        <p:nvSpPr>
          <p:cNvPr name="TextBox 66" id="66"/>
          <p:cNvSpPr txBox="true"/>
          <p:nvPr/>
        </p:nvSpPr>
        <p:spPr>
          <a:xfrm rot="0">
            <a:off x="5341485" y="2797563"/>
            <a:ext cx="869561" cy="684531"/>
          </a:xfrm>
          <a:prstGeom prst="rect">
            <a:avLst/>
          </a:prstGeom>
        </p:spPr>
        <p:txBody>
          <a:bodyPr anchor="t" rtlCol="false" tIns="0" lIns="0" bIns="0" rIns="0">
            <a:spAutoFit/>
          </a:bodyPr>
          <a:lstStyle/>
          <a:p>
            <a:pPr algn="ctr">
              <a:lnSpc>
                <a:spcPts val="5319"/>
              </a:lnSpc>
              <a:spcBef>
                <a:spcPct val="0"/>
              </a:spcBef>
            </a:pPr>
            <a:r>
              <a:rPr lang="en-US" b="true" sz="3799" spc="121">
                <a:solidFill>
                  <a:srgbClr val="FFFFFF"/>
                </a:solidFill>
                <a:latin typeface="Poppins Bold"/>
                <a:ea typeface="Poppins Bold"/>
                <a:cs typeface="Poppins Bold"/>
                <a:sym typeface="Poppins Bold"/>
              </a:rPr>
              <a:t>1</a:t>
            </a:r>
          </a:p>
        </p:txBody>
      </p:sp>
      <p:sp>
        <p:nvSpPr>
          <p:cNvPr name="TextBox 67" id="67"/>
          <p:cNvSpPr txBox="true"/>
          <p:nvPr/>
        </p:nvSpPr>
        <p:spPr>
          <a:xfrm rot="0">
            <a:off x="11284289" y="2797563"/>
            <a:ext cx="869561" cy="684531"/>
          </a:xfrm>
          <a:prstGeom prst="rect">
            <a:avLst/>
          </a:prstGeom>
        </p:spPr>
        <p:txBody>
          <a:bodyPr anchor="t" rtlCol="false" tIns="0" lIns="0" bIns="0" rIns="0">
            <a:spAutoFit/>
          </a:bodyPr>
          <a:lstStyle/>
          <a:p>
            <a:pPr algn="ctr">
              <a:lnSpc>
                <a:spcPts val="5319"/>
              </a:lnSpc>
              <a:spcBef>
                <a:spcPct val="0"/>
              </a:spcBef>
            </a:pPr>
            <a:r>
              <a:rPr lang="en-US" b="true" sz="3799" spc="121">
                <a:solidFill>
                  <a:srgbClr val="FFFFFF"/>
                </a:solidFill>
                <a:latin typeface="Poppins Bold"/>
                <a:ea typeface="Poppins Bold"/>
                <a:cs typeface="Poppins Bold"/>
                <a:sym typeface="Poppins Bold"/>
              </a:rPr>
              <a:t>2</a:t>
            </a:r>
          </a:p>
        </p:txBody>
      </p:sp>
      <p:sp>
        <p:nvSpPr>
          <p:cNvPr name="TextBox 68" id="68"/>
          <p:cNvSpPr txBox="true"/>
          <p:nvPr/>
        </p:nvSpPr>
        <p:spPr>
          <a:xfrm rot="0">
            <a:off x="17227092" y="2797563"/>
            <a:ext cx="869561" cy="684531"/>
          </a:xfrm>
          <a:prstGeom prst="rect">
            <a:avLst/>
          </a:prstGeom>
        </p:spPr>
        <p:txBody>
          <a:bodyPr anchor="t" rtlCol="false" tIns="0" lIns="0" bIns="0" rIns="0">
            <a:spAutoFit/>
          </a:bodyPr>
          <a:lstStyle/>
          <a:p>
            <a:pPr algn="ctr">
              <a:lnSpc>
                <a:spcPts val="5319"/>
              </a:lnSpc>
              <a:spcBef>
                <a:spcPct val="0"/>
              </a:spcBef>
            </a:pPr>
            <a:r>
              <a:rPr lang="en-US" b="true" sz="3799" spc="121">
                <a:solidFill>
                  <a:srgbClr val="FFFFFF"/>
                </a:solidFill>
                <a:latin typeface="Poppins Bold"/>
                <a:ea typeface="Poppins Bold"/>
                <a:cs typeface="Poppins Bold"/>
                <a:sym typeface="Poppins Bold"/>
              </a:rPr>
              <a:t>3</a:t>
            </a:r>
          </a:p>
        </p:txBody>
      </p:sp>
      <p:sp>
        <p:nvSpPr>
          <p:cNvPr name="TextBox 69" id="69"/>
          <p:cNvSpPr txBox="true"/>
          <p:nvPr/>
        </p:nvSpPr>
        <p:spPr>
          <a:xfrm rot="0">
            <a:off x="14653940" y="6665349"/>
            <a:ext cx="869561" cy="684531"/>
          </a:xfrm>
          <a:prstGeom prst="rect">
            <a:avLst/>
          </a:prstGeom>
        </p:spPr>
        <p:txBody>
          <a:bodyPr anchor="t" rtlCol="false" tIns="0" lIns="0" bIns="0" rIns="0">
            <a:spAutoFit/>
          </a:bodyPr>
          <a:lstStyle/>
          <a:p>
            <a:pPr algn="ctr">
              <a:lnSpc>
                <a:spcPts val="5319"/>
              </a:lnSpc>
              <a:spcBef>
                <a:spcPct val="0"/>
              </a:spcBef>
            </a:pPr>
            <a:r>
              <a:rPr lang="en-US" b="true" sz="3799" spc="121">
                <a:solidFill>
                  <a:srgbClr val="FFFFFF"/>
                </a:solidFill>
                <a:latin typeface="Poppins Bold"/>
                <a:ea typeface="Poppins Bold"/>
                <a:cs typeface="Poppins Bold"/>
                <a:sym typeface="Poppins Bold"/>
              </a:rPr>
              <a:t>5</a:t>
            </a:r>
          </a:p>
        </p:txBody>
      </p:sp>
      <p:sp>
        <p:nvSpPr>
          <p:cNvPr name="TextBox 70" id="70"/>
          <p:cNvSpPr txBox="true"/>
          <p:nvPr/>
        </p:nvSpPr>
        <p:spPr>
          <a:xfrm rot="0">
            <a:off x="8491743" y="6665349"/>
            <a:ext cx="869561" cy="684531"/>
          </a:xfrm>
          <a:prstGeom prst="rect">
            <a:avLst/>
          </a:prstGeom>
        </p:spPr>
        <p:txBody>
          <a:bodyPr anchor="t" rtlCol="false" tIns="0" lIns="0" bIns="0" rIns="0">
            <a:spAutoFit/>
          </a:bodyPr>
          <a:lstStyle/>
          <a:p>
            <a:pPr algn="ctr">
              <a:lnSpc>
                <a:spcPts val="5319"/>
              </a:lnSpc>
              <a:spcBef>
                <a:spcPct val="0"/>
              </a:spcBef>
            </a:pPr>
            <a:r>
              <a:rPr lang="en-US" b="true" sz="3799" spc="121">
                <a:solidFill>
                  <a:srgbClr val="FFFFFF"/>
                </a:solidFill>
                <a:latin typeface="Poppins Bold"/>
                <a:ea typeface="Poppins Bold"/>
                <a:cs typeface="Poppins Bold"/>
                <a:sym typeface="Poppins Bold"/>
              </a:rPr>
              <a:t>4</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687003"/>
            <a:chOff x="0" y="0"/>
            <a:chExt cx="8829757" cy="814514"/>
          </a:xfrm>
        </p:grpSpPr>
        <p:sp>
          <p:nvSpPr>
            <p:cNvPr name="Freeform 3" id="3"/>
            <p:cNvSpPr/>
            <p:nvPr/>
          </p:nvSpPr>
          <p:spPr>
            <a:xfrm flipH="false" flipV="false" rot="0">
              <a:off x="0" y="0"/>
              <a:ext cx="8829756" cy="814514"/>
            </a:xfrm>
            <a:custGeom>
              <a:avLst/>
              <a:gdLst/>
              <a:ahLst/>
              <a:cxnLst/>
              <a:rect r="r" b="b" t="t" l="l"/>
              <a:pathLst>
                <a:path h="814514" w="8829756">
                  <a:moveTo>
                    <a:pt x="0" y="0"/>
                  </a:moveTo>
                  <a:lnTo>
                    <a:pt x="8829756" y="0"/>
                  </a:lnTo>
                  <a:lnTo>
                    <a:pt x="8829756" y="814514"/>
                  </a:lnTo>
                  <a:lnTo>
                    <a:pt x="0" y="814514"/>
                  </a:lnTo>
                  <a:close/>
                </a:path>
              </a:pathLst>
            </a:custGeom>
            <a:solidFill>
              <a:srgbClr val="20419A"/>
            </a:solidFill>
          </p:spPr>
        </p:sp>
      </p:grpSp>
      <p:grpSp>
        <p:nvGrpSpPr>
          <p:cNvPr name="Group 4" id="4"/>
          <p:cNvGrpSpPr/>
          <p:nvPr/>
        </p:nvGrpSpPr>
        <p:grpSpPr>
          <a:xfrm rot="0">
            <a:off x="0" y="0"/>
            <a:ext cx="4074704" cy="1687003"/>
            <a:chOff x="0" y="0"/>
            <a:chExt cx="1967336" cy="814514"/>
          </a:xfrm>
        </p:grpSpPr>
        <p:sp>
          <p:nvSpPr>
            <p:cNvPr name="Freeform 5" id="5"/>
            <p:cNvSpPr/>
            <p:nvPr/>
          </p:nvSpPr>
          <p:spPr>
            <a:xfrm flipH="false" flipV="false" rot="0">
              <a:off x="0" y="0"/>
              <a:ext cx="1967336" cy="814514"/>
            </a:xfrm>
            <a:custGeom>
              <a:avLst/>
              <a:gdLst/>
              <a:ahLst/>
              <a:cxnLst/>
              <a:rect r="r" b="b" t="t" l="l"/>
              <a:pathLst>
                <a:path h="814514" w="1967336">
                  <a:moveTo>
                    <a:pt x="0" y="0"/>
                  </a:moveTo>
                  <a:lnTo>
                    <a:pt x="1967336" y="0"/>
                  </a:lnTo>
                  <a:lnTo>
                    <a:pt x="1967336" y="814514"/>
                  </a:lnTo>
                  <a:lnTo>
                    <a:pt x="0" y="814514"/>
                  </a:lnTo>
                  <a:close/>
                </a:path>
              </a:pathLst>
            </a:custGeom>
            <a:solidFill>
              <a:srgbClr val="EDECED"/>
            </a:solidFill>
          </p:spPr>
        </p:sp>
      </p:grpSp>
      <p:grpSp>
        <p:nvGrpSpPr>
          <p:cNvPr name="Group 6" id="6"/>
          <p:cNvGrpSpPr/>
          <p:nvPr/>
        </p:nvGrpSpPr>
        <p:grpSpPr>
          <a:xfrm rot="0">
            <a:off x="0" y="1687003"/>
            <a:ext cx="18288000" cy="315648"/>
            <a:chOff x="0" y="0"/>
            <a:chExt cx="8829757" cy="152400"/>
          </a:xfrm>
        </p:grpSpPr>
        <p:sp>
          <p:nvSpPr>
            <p:cNvPr name="Freeform 7" id="7"/>
            <p:cNvSpPr/>
            <p:nvPr/>
          </p:nvSpPr>
          <p:spPr>
            <a:xfrm flipH="false" flipV="false" rot="0">
              <a:off x="0" y="0"/>
              <a:ext cx="8829756" cy="152400"/>
            </a:xfrm>
            <a:custGeom>
              <a:avLst/>
              <a:gdLst/>
              <a:ahLst/>
              <a:cxnLst/>
              <a:rect r="r" b="b" t="t" l="l"/>
              <a:pathLst>
                <a:path h="152400" w="8829756">
                  <a:moveTo>
                    <a:pt x="0" y="0"/>
                  </a:moveTo>
                  <a:lnTo>
                    <a:pt x="8829756" y="0"/>
                  </a:lnTo>
                  <a:lnTo>
                    <a:pt x="8829756" y="152400"/>
                  </a:lnTo>
                  <a:lnTo>
                    <a:pt x="0" y="152400"/>
                  </a:lnTo>
                  <a:close/>
                </a:path>
              </a:pathLst>
            </a:custGeom>
            <a:solidFill>
              <a:srgbClr val="FDB924"/>
            </a:solidFill>
          </p:spPr>
        </p:sp>
      </p:grpSp>
      <p:sp>
        <p:nvSpPr>
          <p:cNvPr name="Freeform 8" id="8"/>
          <p:cNvSpPr/>
          <p:nvPr/>
        </p:nvSpPr>
        <p:spPr>
          <a:xfrm flipH="false" flipV="false" rot="0">
            <a:off x="246988" y="36832"/>
            <a:ext cx="3459142" cy="1526347"/>
          </a:xfrm>
          <a:custGeom>
            <a:avLst/>
            <a:gdLst/>
            <a:ahLst/>
            <a:cxnLst/>
            <a:rect r="r" b="b" t="t" l="l"/>
            <a:pathLst>
              <a:path h="1526347" w="3459142">
                <a:moveTo>
                  <a:pt x="0" y="0"/>
                </a:moveTo>
                <a:lnTo>
                  <a:pt x="3459142" y="0"/>
                </a:lnTo>
                <a:lnTo>
                  <a:pt x="3459142" y="1526346"/>
                </a:lnTo>
                <a:lnTo>
                  <a:pt x="0" y="1526346"/>
                </a:lnTo>
                <a:lnTo>
                  <a:pt x="0" y="0"/>
                </a:lnTo>
                <a:close/>
              </a:path>
            </a:pathLst>
          </a:custGeom>
          <a:blipFill>
            <a:blip r:embed="rId3"/>
            <a:stretch>
              <a:fillRect l="0" t="0" r="0" b="0"/>
            </a:stretch>
          </a:blipFill>
        </p:spPr>
      </p:sp>
      <p:grpSp>
        <p:nvGrpSpPr>
          <p:cNvPr name="Group 9" id="9"/>
          <p:cNvGrpSpPr/>
          <p:nvPr/>
        </p:nvGrpSpPr>
        <p:grpSpPr>
          <a:xfrm rot="-1871393">
            <a:off x="3076025" y="3207561"/>
            <a:ext cx="3390669" cy="1325725"/>
            <a:chOff x="0" y="0"/>
            <a:chExt cx="893016" cy="349162"/>
          </a:xfrm>
        </p:grpSpPr>
        <p:sp>
          <p:nvSpPr>
            <p:cNvPr name="Freeform 10" id="10"/>
            <p:cNvSpPr/>
            <p:nvPr/>
          </p:nvSpPr>
          <p:spPr>
            <a:xfrm flipH="false" flipV="false" rot="0">
              <a:off x="0" y="0"/>
              <a:ext cx="893016" cy="349162"/>
            </a:xfrm>
            <a:custGeom>
              <a:avLst/>
              <a:gdLst/>
              <a:ahLst/>
              <a:cxnLst/>
              <a:rect r="r" b="b" t="t" l="l"/>
              <a:pathLst>
                <a:path h="349162" w="893016">
                  <a:moveTo>
                    <a:pt x="689816" y="0"/>
                  </a:moveTo>
                  <a:cubicBezTo>
                    <a:pt x="802040" y="0"/>
                    <a:pt x="893016" y="78163"/>
                    <a:pt x="893016" y="174581"/>
                  </a:cubicBezTo>
                  <a:cubicBezTo>
                    <a:pt x="893016" y="270999"/>
                    <a:pt x="802040" y="349162"/>
                    <a:pt x="689816" y="349162"/>
                  </a:cubicBezTo>
                  <a:lnTo>
                    <a:pt x="203200" y="349162"/>
                  </a:lnTo>
                  <a:cubicBezTo>
                    <a:pt x="90976" y="349162"/>
                    <a:pt x="0" y="270999"/>
                    <a:pt x="0" y="174581"/>
                  </a:cubicBezTo>
                  <a:cubicBezTo>
                    <a:pt x="0" y="78163"/>
                    <a:pt x="90976" y="0"/>
                    <a:pt x="203200" y="0"/>
                  </a:cubicBezTo>
                  <a:close/>
                </a:path>
              </a:pathLst>
            </a:custGeom>
            <a:solidFill>
              <a:srgbClr val="00A19C"/>
            </a:solidFill>
          </p:spPr>
        </p:sp>
        <p:sp>
          <p:nvSpPr>
            <p:cNvPr name="TextBox 11" id="11"/>
            <p:cNvSpPr txBox="true"/>
            <p:nvPr/>
          </p:nvSpPr>
          <p:spPr>
            <a:xfrm>
              <a:off x="0" y="-57150"/>
              <a:ext cx="893016" cy="406312"/>
            </a:xfrm>
            <a:prstGeom prst="rect">
              <a:avLst/>
            </a:prstGeom>
          </p:spPr>
          <p:txBody>
            <a:bodyPr anchor="ctr" rtlCol="false" tIns="50800" lIns="50800" bIns="50800" rIns="50800"/>
            <a:lstStyle/>
            <a:p>
              <a:pPr algn="ctr">
                <a:lnSpc>
                  <a:spcPts val="2799"/>
                </a:lnSpc>
              </a:pPr>
            </a:p>
          </p:txBody>
        </p:sp>
      </p:grpSp>
      <p:grpSp>
        <p:nvGrpSpPr>
          <p:cNvPr name="Group 12" id="12"/>
          <p:cNvGrpSpPr/>
          <p:nvPr/>
        </p:nvGrpSpPr>
        <p:grpSpPr>
          <a:xfrm rot="0">
            <a:off x="618113" y="2881492"/>
            <a:ext cx="4719365" cy="2939837"/>
            <a:chOff x="0" y="0"/>
            <a:chExt cx="1242960" cy="774278"/>
          </a:xfrm>
        </p:grpSpPr>
        <p:sp>
          <p:nvSpPr>
            <p:cNvPr name="Freeform 13" id="13"/>
            <p:cNvSpPr/>
            <p:nvPr/>
          </p:nvSpPr>
          <p:spPr>
            <a:xfrm flipH="false" flipV="false" rot="0">
              <a:off x="0" y="0"/>
              <a:ext cx="1242960" cy="774278"/>
            </a:xfrm>
            <a:custGeom>
              <a:avLst/>
              <a:gdLst/>
              <a:ahLst/>
              <a:cxnLst/>
              <a:rect r="r" b="b" t="t" l="l"/>
              <a:pathLst>
                <a:path h="774278" w="1242960">
                  <a:moveTo>
                    <a:pt x="83663" y="0"/>
                  </a:moveTo>
                  <a:lnTo>
                    <a:pt x="1159297" y="0"/>
                  </a:lnTo>
                  <a:cubicBezTo>
                    <a:pt x="1181486" y="0"/>
                    <a:pt x="1202766" y="8815"/>
                    <a:pt x="1218456" y="24504"/>
                  </a:cubicBezTo>
                  <a:cubicBezTo>
                    <a:pt x="1234146" y="40194"/>
                    <a:pt x="1242960" y="61474"/>
                    <a:pt x="1242960" y="83663"/>
                  </a:cubicBezTo>
                  <a:lnTo>
                    <a:pt x="1242960" y="690615"/>
                  </a:lnTo>
                  <a:cubicBezTo>
                    <a:pt x="1242960" y="712804"/>
                    <a:pt x="1234146" y="734084"/>
                    <a:pt x="1218456" y="749774"/>
                  </a:cubicBezTo>
                  <a:cubicBezTo>
                    <a:pt x="1202766" y="765464"/>
                    <a:pt x="1181486" y="774278"/>
                    <a:pt x="1159297" y="774278"/>
                  </a:cubicBezTo>
                  <a:lnTo>
                    <a:pt x="83663" y="774278"/>
                  </a:lnTo>
                  <a:cubicBezTo>
                    <a:pt x="61474" y="774278"/>
                    <a:pt x="40194" y="765464"/>
                    <a:pt x="24504" y="749774"/>
                  </a:cubicBezTo>
                  <a:cubicBezTo>
                    <a:pt x="8815" y="734084"/>
                    <a:pt x="0" y="712804"/>
                    <a:pt x="0" y="690615"/>
                  </a:cubicBezTo>
                  <a:lnTo>
                    <a:pt x="0" y="83663"/>
                  </a:lnTo>
                  <a:cubicBezTo>
                    <a:pt x="0" y="61474"/>
                    <a:pt x="8815" y="40194"/>
                    <a:pt x="24504" y="24504"/>
                  </a:cubicBezTo>
                  <a:cubicBezTo>
                    <a:pt x="40194" y="8815"/>
                    <a:pt x="61474" y="0"/>
                    <a:pt x="83663" y="0"/>
                  </a:cubicBezTo>
                  <a:close/>
                </a:path>
              </a:pathLst>
            </a:custGeom>
            <a:solidFill>
              <a:srgbClr val="1E2371"/>
            </a:solidFill>
          </p:spPr>
        </p:sp>
        <p:sp>
          <p:nvSpPr>
            <p:cNvPr name="TextBox 14" id="14"/>
            <p:cNvSpPr txBox="true"/>
            <p:nvPr/>
          </p:nvSpPr>
          <p:spPr>
            <a:xfrm>
              <a:off x="0" y="-57150"/>
              <a:ext cx="1242960" cy="831428"/>
            </a:xfrm>
            <a:prstGeom prst="rect">
              <a:avLst/>
            </a:prstGeom>
          </p:spPr>
          <p:txBody>
            <a:bodyPr anchor="ctr" rtlCol="false" tIns="50800" lIns="50800" bIns="50800" rIns="50800"/>
            <a:lstStyle/>
            <a:p>
              <a:pPr algn="ctr">
                <a:lnSpc>
                  <a:spcPts val="2799"/>
                </a:lnSpc>
              </a:pPr>
            </a:p>
          </p:txBody>
        </p:sp>
      </p:grpSp>
      <p:grpSp>
        <p:nvGrpSpPr>
          <p:cNvPr name="Group 15" id="15"/>
          <p:cNvGrpSpPr/>
          <p:nvPr/>
        </p:nvGrpSpPr>
        <p:grpSpPr>
          <a:xfrm rot="0">
            <a:off x="618113" y="3443467"/>
            <a:ext cx="5158153" cy="2939837"/>
            <a:chOff x="0" y="0"/>
            <a:chExt cx="1358526" cy="774278"/>
          </a:xfrm>
        </p:grpSpPr>
        <p:sp>
          <p:nvSpPr>
            <p:cNvPr name="Freeform 16" id="16"/>
            <p:cNvSpPr/>
            <p:nvPr/>
          </p:nvSpPr>
          <p:spPr>
            <a:xfrm flipH="false" flipV="false" rot="0">
              <a:off x="0" y="0"/>
              <a:ext cx="1358526" cy="774278"/>
            </a:xfrm>
            <a:custGeom>
              <a:avLst/>
              <a:gdLst/>
              <a:ahLst/>
              <a:cxnLst/>
              <a:rect r="r" b="b" t="t" l="l"/>
              <a:pathLst>
                <a:path h="774278" w="1358526">
                  <a:moveTo>
                    <a:pt x="76546" y="0"/>
                  </a:moveTo>
                  <a:lnTo>
                    <a:pt x="1281980" y="0"/>
                  </a:lnTo>
                  <a:cubicBezTo>
                    <a:pt x="1302281" y="0"/>
                    <a:pt x="1321751" y="8065"/>
                    <a:pt x="1336106" y="22420"/>
                  </a:cubicBezTo>
                  <a:cubicBezTo>
                    <a:pt x="1350461" y="36775"/>
                    <a:pt x="1358526" y="56245"/>
                    <a:pt x="1358526" y="76546"/>
                  </a:cubicBezTo>
                  <a:lnTo>
                    <a:pt x="1358526" y="697732"/>
                  </a:lnTo>
                  <a:cubicBezTo>
                    <a:pt x="1358526" y="740007"/>
                    <a:pt x="1324255" y="774278"/>
                    <a:pt x="1281980" y="774278"/>
                  </a:cubicBezTo>
                  <a:lnTo>
                    <a:pt x="76546" y="774278"/>
                  </a:lnTo>
                  <a:cubicBezTo>
                    <a:pt x="56245" y="774278"/>
                    <a:pt x="36775" y="766214"/>
                    <a:pt x="22420" y="751858"/>
                  </a:cubicBezTo>
                  <a:cubicBezTo>
                    <a:pt x="8065" y="737503"/>
                    <a:pt x="0" y="718033"/>
                    <a:pt x="0" y="697732"/>
                  </a:cubicBezTo>
                  <a:lnTo>
                    <a:pt x="0" y="76546"/>
                  </a:lnTo>
                  <a:cubicBezTo>
                    <a:pt x="0" y="56245"/>
                    <a:pt x="8065" y="36775"/>
                    <a:pt x="22420" y="22420"/>
                  </a:cubicBezTo>
                  <a:cubicBezTo>
                    <a:pt x="36775" y="8065"/>
                    <a:pt x="56245" y="0"/>
                    <a:pt x="76546" y="0"/>
                  </a:cubicBezTo>
                  <a:close/>
                </a:path>
              </a:pathLst>
            </a:custGeom>
            <a:solidFill>
              <a:srgbClr val="FFFFFF"/>
            </a:solidFill>
          </p:spPr>
        </p:sp>
        <p:sp>
          <p:nvSpPr>
            <p:cNvPr name="TextBox 17" id="17"/>
            <p:cNvSpPr txBox="true"/>
            <p:nvPr/>
          </p:nvSpPr>
          <p:spPr>
            <a:xfrm>
              <a:off x="0" y="-57150"/>
              <a:ext cx="1358526" cy="831428"/>
            </a:xfrm>
            <a:prstGeom prst="rect">
              <a:avLst/>
            </a:prstGeom>
          </p:spPr>
          <p:txBody>
            <a:bodyPr anchor="ctr" rtlCol="false" tIns="50800" lIns="50800" bIns="50800" rIns="50800"/>
            <a:lstStyle/>
            <a:p>
              <a:pPr algn="ctr">
                <a:lnSpc>
                  <a:spcPts val="2799"/>
                </a:lnSpc>
              </a:pPr>
            </a:p>
          </p:txBody>
        </p:sp>
      </p:grpSp>
      <p:grpSp>
        <p:nvGrpSpPr>
          <p:cNvPr name="Group 18" id="18"/>
          <p:cNvGrpSpPr/>
          <p:nvPr/>
        </p:nvGrpSpPr>
        <p:grpSpPr>
          <a:xfrm rot="-1871393">
            <a:off x="6268824" y="7041639"/>
            <a:ext cx="3390669" cy="1325725"/>
            <a:chOff x="0" y="0"/>
            <a:chExt cx="893016" cy="349162"/>
          </a:xfrm>
        </p:grpSpPr>
        <p:sp>
          <p:nvSpPr>
            <p:cNvPr name="Freeform 19" id="19"/>
            <p:cNvSpPr/>
            <p:nvPr/>
          </p:nvSpPr>
          <p:spPr>
            <a:xfrm flipH="false" flipV="false" rot="0">
              <a:off x="0" y="0"/>
              <a:ext cx="893016" cy="349162"/>
            </a:xfrm>
            <a:custGeom>
              <a:avLst/>
              <a:gdLst/>
              <a:ahLst/>
              <a:cxnLst/>
              <a:rect r="r" b="b" t="t" l="l"/>
              <a:pathLst>
                <a:path h="349162" w="893016">
                  <a:moveTo>
                    <a:pt x="689816" y="0"/>
                  </a:moveTo>
                  <a:cubicBezTo>
                    <a:pt x="802040" y="0"/>
                    <a:pt x="893016" y="78163"/>
                    <a:pt x="893016" y="174581"/>
                  </a:cubicBezTo>
                  <a:cubicBezTo>
                    <a:pt x="893016" y="270999"/>
                    <a:pt x="802040" y="349162"/>
                    <a:pt x="689816" y="349162"/>
                  </a:cubicBezTo>
                  <a:lnTo>
                    <a:pt x="203200" y="349162"/>
                  </a:lnTo>
                  <a:cubicBezTo>
                    <a:pt x="90976" y="349162"/>
                    <a:pt x="0" y="270999"/>
                    <a:pt x="0" y="174581"/>
                  </a:cubicBezTo>
                  <a:cubicBezTo>
                    <a:pt x="0" y="78163"/>
                    <a:pt x="90976" y="0"/>
                    <a:pt x="203200" y="0"/>
                  </a:cubicBezTo>
                  <a:close/>
                </a:path>
              </a:pathLst>
            </a:custGeom>
            <a:solidFill>
              <a:srgbClr val="00A19C"/>
            </a:solidFill>
          </p:spPr>
        </p:sp>
        <p:sp>
          <p:nvSpPr>
            <p:cNvPr name="TextBox 20" id="20"/>
            <p:cNvSpPr txBox="true"/>
            <p:nvPr/>
          </p:nvSpPr>
          <p:spPr>
            <a:xfrm>
              <a:off x="0" y="-57150"/>
              <a:ext cx="893016" cy="406312"/>
            </a:xfrm>
            <a:prstGeom prst="rect">
              <a:avLst/>
            </a:prstGeom>
          </p:spPr>
          <p:txBody>
            <a:bodyPr anchor="ctr" rtlCol="false" tIns="50800" lIns="50800" bIns="50800" rIns="50800"/>
            <a:lstStyle/>
            <a:p>
              <a:pPr algn="ctr">
                <a:lnSpc>
                  <a:spcPts val="2799"/>
                </a:lnSpc>
              </a:pPr>
            </a:p>
          </p:txBody>
        </p:sp>
      </p:grpSp>
      <p:grpSp>
        <p:nvGrpSpPr>
          <p:cNvPr name="Group 21" id="21"/>
          <p:cNvGrpSpPr/>
          <p:nvPr/>
        </p:nvGrpSpPr>
        <p:grpSpPr>
          <a:xfrm rot="0">
            <a:off x="3706130" y="6697629"/>
            <a:ext cx="4719365" cy="2939837"/>
            <a:chOff x="0" y="0"/>
            <a:chExt cx="1242960" cy="774278"/>
          </a:xfrm>
        </p:grpSpPr>
        <p:sp>
          <p:nvSpPr>
            <p:cNvPr name="Freeform 22" id="22"/>
            <p:cNvSpPr/>
            <p:nvPr/>
          </p:nvSpPr>
          <p:spPr>
            <a:xfrm flipH="false" flipV="false" rot="0">
              <a:off x="0" y="0"/>
              <a:ext cx="1242960" cy="774278"/>
            </a:xfrm>
            <a:custGeom>
              <a:avLst/>
              <a:gdLst/>
              <a:ahLst/>
              <a:cxnLst/>
              <a:rect r="r" b="b" t="t" l="l"/>
              <a:pathLst>
                <a:path h="774278" w="1242960">
                  <a:moveTo>
                    <a:pt x="83663" y="0"/>
                  </a:moveTo>
                  <a:lnTo>
                    <a:pt x="1159297" y="0"/>
                  </a:lnTo>
                  <a:cubicBezTo>
                    <a:pt x="1181486" y="0"/>
                    <a:pt x="1202766" y="8815"/>
                    <a:pt x="1218456" y="24504"/>
                  </a:cubicBezTo>
                  <a:cubicBezTo>
                    <a:pt x="1234146" y="40194"/>
                    <a:pt x="1242960" y="61474"/>
                    <a:pt x="1242960" y="83663"/>
                  </a:cubicBezTo>
                  <a:lnTo>
                    <a:pt x="1242960" y="690615"/>
                  </a:lnTo>
                  <a:cubicBezTo>
                    <a:pt x="1242960" y="712804"/>
                    <a:pt x="1234146" y="734084"/>
                    <a:pt x="1218456" y="749774"/>
                  </a:cubicBezTo>
                  <a:cubicBezTo>
                    <a:pt x="1202766" y="765464"/>
                    <a:pt x="1181486" y="774278"/>
                    <a:pt x="1159297" y="774278"/>
                  </a:cubicBezTo>
                  <a:lnTo>
                    <a:pt x="83663" y="774278"/>
                  </a:lnTo>
                  <a:cubicBezTo>
                    <a:pt x="61474" y="774278"/>
                    <a:pt x="40194" y="765464"/>
                    <a:pt x="24504" y="749774"/>
                  </a:cubicBezTo>
                  <a:cubicBezTo>
                    <a:pt x="8815" y="734084"/>
                    <a:pt x="0" y="712804"/>
                    <a:pt x="0" y="690615"/>
                  </a:cubicBezTo>
                  <a:lnTo>
                    <a:pt x="0" y="83663"/>
                  </a:lnTo>
                  <a:cubicBezTo>
                    <a:pt x="0" y="61474"/>
                    <a:pt x="8815" y="40194"/>
                    <a:pt x="24504" y="24504"/>
                  </a:cubicBezTo>
                  <a:cubicBezTo>
                    <a:pt x="40194" y="8815"/>
                    <a:pt x="61474" y="0"/>
                    <a:pt x="83663" y="0"/>
                  </a:cubicBezTo>
                  <a:close/>
                </a:path>
              </a:pathLst>
            </a:custGeom>
            <a:solidFill>
              <a:srgbClr val="1E2371"/>
            </a:solidFill>
          </p:spPr>
        </p:sp>
        <p:sp>
          <p:nvSpPr>
            <p:cNvPr name="TextBox 23" id="23"/>
            <p:cNvSpPr txBox="true"/>
            <p:nvPr/>
          </p:nvSpPr>
          <p:spPr>
            <a:xfrm>
              <a:off x="0" y="-57150"/>
              <a:ext cx="1242960" cy="831428"/>
            </a:xfrm>
            <a:prstGeom prst="rect">
              <a:avLst/>
            </a:prstGeom>
          </p:spPr>
          <p:txBody>
            <a:bodyPr anchor="ctr" rtlCol="false" tIns="50800" lIns="50800" bIns="50800" rIns="50800"/>
            <a:lstStyle/>
            <a:p>
              <a:pPr algn="ctr">
                <a:lnSpc>
                  <a:spcPts val="2799"/>
                </a:lnSpc>
              </a:pPr>
            </a:p>
          </p:txBody>
        </p:sp>
      </p:grpSp>
      <p:grpSp>
        <p:nvGrpSpPr>
          <p:cNvPr name="Group 24" id="24"/>
          <p:cNvGrpSpPr/>
          <p:nvPr/>
        </p:nvGrpSpPr>
        <p:grpSpPr>
          <a:xfrm rot="0">
            <a:off x="3706130" y="7296435"/>
            <a:ext cx="5158153" cy="2836332"/>
            <a:chOff x="0" y="0"/>
            <a:chExt cx="1358526" cy="747017"/>
          </a:xfrm>
        </p:grpSpPr>
        <p:sp>
          <p:nvSpPr>
            <p:cNvPr name="Freeform 25" id="25"/>
            <p:cNvSpPr/>
            <p:nvPr/>
          </p:nvSpPr>
          <p:spPr>
            <a:xfrm flipH="false" flipV="false" rot="0">
              <a:off x="0" y="0"/>
              <a:ext cx="1358526" cy="747017"/>
            </a:xfrm>
            <a:custGeom>
              <a:avLst/>
              <a:gdLst/>
              <a:ahLst/>
              <a:cxnLst/>
              <a:rect r="r" b="b" t="t" l="l"/>
              <a:pathLst>
                <a:path h="747017" w="1358526">
                  <a:moveTo>
                    <a:pt x="76546" y="0"/>
                  </a:moveTo>
                  <a:lnTo>
                    <a:pt x="1281980" y="0"/>
                  </a:lnTo>
                  <a:cubicBezTo>
                    <a:pt x="1302281" y="0"/>
                    <a:pt x="1321751" y="8065"/>
                    <a:pt x="1336106" y="22420"/>
                  </a:cubicBezTo>
                  <a:cubicBezTo>
                    <a:pt x="1350461" y="36775"/>
                    <a:pt x="1358526" y="56245"/>
                    <a:pt x="1358526" y="76546"/>
                  </a:cubicBezTo>
                  <a:lnTo>
                    <a:pt x="1358526" y="670471"/>
                  </a:lnTo>
                  <a:cubicBezTo>
                    <a:pt x="1358526" y="712747"/>
                    <a:pt x="1324255" y="747017"/>
                    <a:pt x="1281980" y="747017"/>
                  </a:cubicBezTo>
                  <a:lnTo>
                    <a:pt x="76546" y="747017"/>
                  </a:lnTo>
                  <a:cubicBezTo>
                    <a:pt x="56245" y="747017"/>
                    <a:pt x="36775" y="738953"/>
                    <a:pt x="22420" y="724598"/>
                  </a:cubicBezTo>
                  <a:cubicBezTo>
                    <a:pt x="8065" y="710242"/>
                    <a:pt x="0" y="690772"/>
                    <a:pt x="0" y="670471"/>
                  </a:cubicBezTo>
                  <a:lnTo>
                    <a:pt x="0" y="76546"/>
                  </a:lnTo>
                  <a:cubicBezTo>
                    <a:pt x="0" y="56245"/>
                    <a:pt x="8065" y="36775"/>
                    <a:pt x="22420" y="22420"/>
                  </a:cubicBezTo>
                  <a:cubicBezTo>
                    <a:pt x="36775" y="8065"/>
                    <a:pt x="56245" y="0"/>
                    <a:pt x="76546" y="0"/>
                  </a:cubicBezTo>
                  <a:close/>
                </a:path>
              </a:pathLst>
            </a:custGeom>
            <a:solidFill>
              <a:srgbClr val="FFFFFF"/>
            </a:solidFill>
          </p:spPr>
        </p:sp>
        <p:sp>
          <p:nvSpPr>
            <p:cNvPr name="TextBox 26" id="26"/>
            <p:cNvSpPr txBox="true"/>
            <p:nvPr/>
          </p:nvSpPr>
          <p:spPr>
            <a:xfrm>
              <a:off x="0" y="-57150"/>
              <a:ext cx="1358526" cy="804167"/>
            </a:xfrm>
            <a:prstGeom prst="rect">
              <a:avLst/>
            </a:prstGeom>
          </p:spPr>
          <p:txBody>
            <a:bodyPr anchor="ctr" rtlCol="false" tIns="50800" lIns="50800" bIns="50800" rIns="50800"/>
            <a:lstStyle/>
            <a:p>
              <a:pPr algn="ctr">
                <a:lnSpc>
                  <a:spcPts val="2799"/>
                </a:lnSpc>
              </a:pPr>
            </a:p>
          </p:txBody>
        </p:sp>
      </p:grpSp>
      <p:grpSp>
        <p:nvGrpSpPr>
          <p:cNvPr name="Group 27" id="27"/>
          <p:cNvGrpSpPr/>
          <p:nvPr/>
        </p:nvGrpSpPr>
        <p:grpSpPr>
          <a:xfrm rot="-1871393">
            <a:off x="9024753" y="3099136"/>
            <a:ext cx="3390669" cy="1325725"/>
            <a:chOff x="0" y="0"/>
            <a:chExt cx="893016" cy="349162"/>
          </a:xfrm>
        </p:grpSpPr>
        <p:sp>
          <p:nvSpPr>
            <p:cNvPr name="Freeform 28" id="28"/>
            <p:cNvSpPr/>
            <p:nvPr/>
          </p:nvSpPr>
          <p:spPr>
            <a:xfrm flipH="false" flipV="false" rot="0">
              <a:off x="0" y="0"/>
              <a:ext cx="893016" cy="349162"/>
            </a:xfrm>
            <a:custGeom>
              <a:avLst/>
              <a:gdLst/>
              <a:ahLst/>
              <a:cxnLst/>
              <a:rect r="r" b="b" t="t" l="l"/>
              <a:pathLst>
                <a:path h="349162" w="893016">
                  <a:moveTo>
                    <a:pt x="689816" y="0"/>
                  </a:moveTo>
                  <a:cubicBezTo>
                    <a:pt x="802040" y="0"/>
                    <a:pt x="893016" y="78163"/>
                    <a:pt x="893016" y="174581"/>
                  </a:cubicBezTo>
                  <a:cubicBezTo>
                    <a:pt x="893016" y="270999"/>
                    <a:pt x="802040" y="349162"/>
                    <a:pt x="689816" y="349162"/>
                  </a:cubicBezTo>
                  <a:lnTo>
                    <a:pt x="203200" y="349162"/>
                  </a:lnTo>
                  <a:cubicBezTo>
                    <a:pt x="90976" y="349162"/>
                    <a:pt x="0" y="270999"/>
                    <a:pt x="0" y="174581"/>
                  </a:cubicBezTo>
                  <a:cubicBezTo>
                    <a:pt x="0" y="78163"/>
                    <a:pt x="90976" y="0"/>
                    <a:pt x="203200" y="0"/>
                  </a:cubicBezTo>
                  <a:close/>
                </a:path>
              </a:pathLst>
            </a:custGeom>
            <a:solidFill>
              <a:srgbClr val="00A19C"/>
            </a:solidFill>
          </p:spPr>
        </p:sp>
        <p:sp>
          <p:nvSpPr>
            <p:cNvPr name="TextBox 29" id="29"/>
            <p:cNvSpPr txBox="true"/>
            <p:nvPr/>
          </p:nvSpPr>
          <p:spPr>
            <a:xfrm>
              <a:off x="0" y="-57150"/>
              <a:ext cx="893016" cy="406312"/>
            </a:xfrm>
            <a:prstGeom prst="rect">
              <a:avLst/>
            </a:prstGeom>
          </p:spPr>
          <p:txBody>
            <a:bodyPr anchor="ctr" rtlCol="false" tIns="50800" lIns="50800" bIns="50800" rIns="50800"/>
            <a:lstStyle/>
            <a:p>
              <a:pPr algn="ctr">
                <a:lnSpc>
                  <a:spcPts val="2799"/>
                </a:lnSpc>
              </a:pPr>
            </a:p>
          </p:txBody>
        </p:sp>
      </p:grpSp>
      <p:grpSp>
        <p:nvGrpSpPr>
          <p:cNvPr name="Group 30" id="30"/>
          <p:cNvGrpSpPr/>
          <p:nvPr/>
        </p:nvGrpSpPr>
        <p:grpSpPr>
          <a:xfrm rot="0">
            <a:off x="6564924" y="2690992"/>
            <a:ext cx="4719365" cy="3130337"/>
            <a:chOff x="0" y="0"/>
            <a:chExt cx="1242960" cy="824451"/>
          </a:xfrm>
        </p:grpSpPr>
        <p:sp>
          <p:nvSpPr>
            <p:cNvPr name="Freeform 31" id="31"/>
            <p:cNvSpPr/>
            <p:nvPr/>
          </p:nvSpPr>
          <p:spPr>
            <a:xfrm flipH="false" flipV="false" rot="0">
              <a:off x="0" y="0"/>
              <a:ext cx="1242960" cy="824451"/>
            </a:xfrm>
            <a:custGeom>
              <a:avLst/>
              <a:gdLst/>
              <a:ahLst/>
              <a:cxnLst/>
              <a:rect r="r" b="b" t="t" l="l"/>
              <a:pathLst>
                <a:path h="824451" w="1242960">
                  <a:moveTo>
                    <a:pt x="83663" y="0"/>
                  </a:moveTo>
                  <a:lnTo>
                    <a:pt x="1159297" y="0"/>
                  </a:lnTo>
                  <a:cubicBezTo>
                    <a:pt x="1181486" y="0"/>
                    <a:pt x="1202766" y="8815"/>
                    <a:pt x="1218456" y="24504"/>
                  </a:cubicBezTo>
                  <a:cubicBezTo>
                    <a:pt x="1234146" y="40194"/>
                    <a:pt x="1242960" y="61474"/>
                    <a:pt x="1242960" y="83663"/>
                  </a:cubicBezTo>
                  <a:lnTo>
                    <a:pt x="1242960" y="740788"/>
                  </a:lnTo>
                  <a:cubicBezTo>
                    <a:pt x="1242960" y="762977"/>
                    <a:pt x="1234146" y="784257"/>
                    <a:pt x="1218456" y="799947"/>
                  </a:cubicBezTo>
                  <a:cubicBezTo>
                    <a:pt x="1202766" y="815637"/>
                    <a:pt x="1181486" y="824451"/>
                    <a:pt x="1159297" y="824451"/>
                  </a:cubicBezTo>
                  <a:lnTo>
                    <a:pt x="83663" y="824451"/>
                  </a:lnTo>
                  <a:cubicBezTo>
                    <a:pt x="61474" y="824451"/>
                    <a:pt x="40194" y="815637"/>
                    <a:pt x="24504" y="799947"/>
                  </a:cubicBezTo>
                  <a:cubicBezTo>
                    <a:pt x="8815" y="784257"/>
                    <a:pt x="0" y="762977"/>
                    <a:pt x="0" y="740788"/>
                  </a:cubicBezTo>
                  <a:lnTo>
                    <a:pt x="0" y="83663"/>
                  </a:lnTo>
                  <a:cubicBezTo>
                    <a:pt x="0" y="61474"/>
                    <a:pt x="8815" y="40194"/>
                    <a:pt x="24504" y="24504"/>
                  </a:cubicBezTo>
                  <a:cubicBezTo>
                    <a:pt x="40194" y="8815"/>
                    <a:pt x="61474" y="0"/>
                    <a:pt x="83663" y="0"/>
                  </a:cubicBezTo>
                  <a:close/>
                </a:path>
              </a:pathLst>
            </a:custGeom>
            <a:solidFill>
              <a:srgbClr val="1E2371"/>
            </a:solidFill>
          </p:spPr>
        </p:sp>
        <p:sp>
          <p:nvSpPr>
            <p:cNvPr name="TextBox 32" id="32"/>
            <p:cNvSpPr txBox="true"/>
            <p:nvPr/>
          </p:nvSpPr>
          <p:spPr>
            <a:xfrm>
              <a:off x="0" y="-57150"/>
              <a:ext cx="1242960" cy="881601"/>
            </a:xfrm>
            <a:prstGeom prst="rect">
              <a:avLst/>
            </a:prstGeom>
          </p:spPr>
          <p:txBody>
            <a:bodyPr anchor="ctr" rtlCol="false" tIns="50800" lIns="50800" bIns="50800" rIns="50800"/>
            <a:lstStyle/>
            <a:p>
              <a:pPr algn="ctr">
                <a:lnSpc>
                  <a:spcPts val="2799"/>
                </a:lnSpc>
              </a:pPr>
            </a:p>
          </p:txBody>
        </p:sp>
      </p:grpSp>
      <p:grpSp>
        <p:nvGrpSpPr>
          <p:cNvPr name="Group 33" id="33"/>
          <p:cNvGrpSpPr/>
          <p:nvPr/>
        </p:nvGrpSpPr>
        <p:grpSpPr>
          <a:xfrm rot="0">
            <a:off x="6563006" y="3443467"/>
            <a:ext cx="5158153" cy="2816012"/>
            <a:chOff x="0" y="0"/>
            <a:chExt cx="1358526" cy="741666"/>
          </a:xfrm>
        </p:grpSpPr>
        <p:sp>
          <p:nvSpPr>
            <p:cNvPr name="Freeform 34" id="34"/>
            <p:cNvSpPr/>
            <p:nvPr/>
          </p:nvSpPr>
          <p:spPr>
            <a:xfrm flipH="false" flipV="false" rot="0">
              <a:off x="0" y="0"/>
              <a:ext cx="1358526" cy="741666"/>
            </a:xfrm>
            <a:custGeom>
              <a:avLst/>
              <a:gdLst/>
              <a:ahLst/>
              <a:cxnLst/>
              <a:rect r="r" b="b" t="t" l="l"/>
              <a:pathLst>
                <a:path h="741666" w="1358526">
                  <a:moveTo>
                    <a:pt x="76546" y="0"/>
                  </a:moveTo>
                  <a:lnTo>
                    <a:pt x="1281980" y="0"/>
                  </a:lnTo>
                  <a:cubicBezTo>
                    <a:pt x="1302281" y="0"/>
                    <a:pt x="1321751" y="8065"/>
                    <a:pt x="1336106" y="22420"/>
                  </a:cubicBezTo>
                  <a:cubicBezTo>
                    <a:pt x="1350461" y="36775"/>
                    <a:pt x="1358526" y="56245"/>
                    <a:pt x="1358526" y="76546"/>
                  </a:cubicBezTo>
                  <a:lnTo>
                    <a:pt x="1358526" y="665119"/>
                  </a:lnTo>
                  <a:cubicBezTo>
                    <a:pt x="1358526" y="707395"/>
                    <a:pt x="1324255" y="741666"/>
                    <a:pt x="1281980" y="741666"/>
                  </a:cubicBezTo>
                  <a:lnTo>
                    <a:pt x="76546" y="741666"/>
                  </a:lnTo>
                  <a:cubicBezTo>
                    <a:pt x="34271" y="741666"/>
                    <a:pt x="0" y="707395"/>
                    <a:pt x="0" y="665119"/>
                  </a:cubicBezTo>
                  <a:lnTo>
                    <a:pt x="0" y="76546"/>
                  </a:lnTo>
                  <a:cubicBezTo>
                    <a:pt x="0" y="56245"/>
                    <a:pt x="8065" y="36775"/>
                    <a:pt x="22420" y="22420"/>
                  </a:cubicBezTo>
                  <a:cubicBezTo>
                    <a:pt x="36775" y="8065"/>
                    <a:pt x="56245" y="0"/>
                    <a:pt x="76546" y="0"/>
                  </a:cubicBezTo>
                  <a:close/>
                </a:path>
              </a:pathLst>
            </a:custGeom>
            <a:solidFill>
              <a:srgbClr val="FFFFFF"/>
            </a:solidFill>
          </p:spPr>
        </p:sp>
        <p:sp>
          <p:nvSpPr>
            <p:cNvPr name="TextBox 35" id="35"/>
            <p:cNvSpPr txBox="true"/>
            <p:nvPr/>
          </p:nvSpPr>
          <p:spPr>
            <a:xfrm>
              <a:off x="0" y="-57150"/>
              <a:ext cx="1358526" cy="798816"/>
            </a:xfrm>
            <a:prstGeom prst="rect">
              <a:avLst/>
            </a:prstGeom>
          </p:spPr>
          <p:txBody>
            <a:bodyPr anchor="ctr" rtlCol="false" tIns="50800" lIns="50800" bIns="50800" rIns="50800"/>
            <a:lstStyle/>
            <a:p>
              <a:pPr algn="ctr">
                <a:lnSpc>
                  <a:spcPts val="2799"/>
                </a:lnSpc>
              </a:pPr>
            </a:p>
          </p:txBody>
        </p:sp>
      </p:grpSp>
      <p:grpSp>
        <p:nvGrpSpPr>
          <p:cNvPr name="Group 36" id="36"/>
          <p:cNvGrpSpPr/>
          <p:nvPr/>
        </p:nvGrpSpPr>
        <p:grpSpPr>
          <a:xfrm rot="-1871393">
            <a:off x="14969646" y="3207561"/>
            <a:ext cx="3390669" cy="1325725"/>
            <a:chOff x="0" y="0"/>
            <a:chExt cx="893016" cy="349162"/>
          </a:xfrm>
        </p:grpSpPr>
        <p:sp>
          <p:nvSpPr>
            <p:cNvPr name="Freeform 37" id="37"/>
            <p:cNvSpPr/>
            <p:nvPr/>
          </p:nvSpPr>
          <p:spPr>
            <a:xfrm flipH="false" flipV="false" rot="0">
              <a:off x="0" y="0"/>
              <a:ext cx="893016" cy="349162"/>
            </a:xfrm>
            <a:custGeom>
              <a:avLst/>
              <a:gdLst/>
              <a:ahLst/>
              <a:cxnLst/>
              <a:rect r="r" b="b" t="t" l="l"/>
              <a:pathLst>
                <a:path h="349162" w="893016">
                  <a:moveTo>
                    <a:pt x="689816" y="0"/>
                  </a:moveTo>
                  <a:cubicBezTo>
                    <a:pt x="802040" y="0"/>
                    <a:pt x="893016" y="78163"/>
                    <a:pt x="893016" y="174581"/>
                  </a:cubicBezTo>
                  <a:cubicBezTo>
                    <a:pt x="893016" y="270999"/>
                    <a:pt x="802040" y="349162"/>
                    <a:pt x="689816" y="349162"/>
                  </a:cubicBezTo>
                  <a:lnTo>
                    <a:pt x="203200" y="349162"/>
                  </a:lnTo>
                  <a:cubicBezTo>
                    <a:pt x="90976" y="349162"/>
                    <a:pt x="0" y="270999"/>
                    <a:pt x="0" y="174581"/>
                  </a:cubicBezTo>
                  <a:cubicBezTo>
                    <a:pt x="0" y="78163"/>
                    <a:pt x="90976" y="0"/>
                    <a:pt x="203200" y="0"/>
                  </a:cubicBezTo>
                  <a:close/>
                </a:path>
              </a:pathLst>
            </a:custGeom>
            <a:solidFill>
              <a:srgbClr val="00A19C"/>
            </a:solidFill>
          </p:spPr>
        </p:sp>
        <p:sp>
          <p:nvSpPr>
            <p:cNvPr name="TextBox 38" id="38"/>
            <p:cNvSpPr txBox="true"/>
            <p:nvPr/>
          </p:nvSpPr>
          <p:spPr>
            <a:xfrm>
              <a:off x="0" y="-57150"/>
              <a:ext cx="893016" cy="406312"/>
            </a:xfrm>
            <a:prstGeom prst="rect">
              <a:avLst/>
            </a:prstGeom>
          </p:spPr>
          <p:txBody>
            <a:bodyPr anchor="ctr" rtlCol="false" tIns="50800" lIns="50800" bIns="50800" rIns="50800"/>
            <a:lstStyle/>
            <a:p>
              <a:pPr algn="ctr">
                <a:lnSpc>
                  <a:spcPts val="2799"/>
                </a:lnSpc>
              </a:pPr>
            </a:p>
          </p:txBody>
        </p:sp>
      </p:grpSp>
      <p:grpSp>
        <p:nvGrpSpPr>
          <p:cNvPr name="Group 39" id="39"/>
          <p:cNvGrpSpPr/>
          <p:nvPr/>
        </p:nvGrpSpPr>
        <p:grpSpPr>
          <a:xfrm rot="0">
            <a:off x="12511734" y="2881492"/>
            <a:ext cx="4719365" cy="2939837"/>
            <a:chOff x="0" y="0"/>
            <a:chExt cx="1242960" cy="774278"/>
          </a:xfrm>
        </p:grpSpPr>
        <p:sp>
          <p:nvSpPr>
            <p:cNvPr name="Freeform 40" id="40"/>
            <p:cNvSpPr/>
            <p:nvPr/>
          </p:nvSpPr>
          <p:spPr>
            <a:xfrm flipH="false" flipV="false" rot="0">
              <a:off x="0" y="0"/>
              <a:ext cx="1242960" cy="774278"/>
            </a:xfrm>
            <a:custGeom>
              <a:avLst/>
              <a:gdLst/>
              <a:ahLst/>
              <a:cxnLst/>
              <a:rect r="r" b="b" t="t" l="l"/>
              <a:pathLst>
                <a:path h="774278" w="1242960">
                  <a:moveTo>
                    <a:pt x="83663" y="0"/>
                  </a:moveTo>
                  <a:lnTo>
                    <a:pt x="1159297" y="0"/>
                  </a:lnTo>
                  <a:cubicBezTo>
                    <a:pt x="1181486" y="0"/>
                    <a:pt x="1202766" y="8815"/>
                    <a:pt x="1218456" y="24504"/>
                  </a:cubicBezTo>
                  <a:cubicBezTo>
                    <a:pt x="1234146" y="40194"/>
                    <a:pt x="1242960" y="61474"/>
                    <a:pt x="1242960" y="83663"/>
                  </a:cubicBezTo>
                  <a:lnTo>
                    <a:pt x="1242960" y="690615"/>
                  </a:lnTo>
                  <a:cubicBezTo>
                    <a:pt x="1242960" y="712804"/>
                    <a:pt x="1234146" y="734084"/>
                    <a:pt x="1218456" y="749774"/>
                  </a:cubicBezTo>
                  <a:cubicBezTo>
                    <a:pt x="1202766" y="765464"/>
                    <a:pt x="1181486" y="774278"/>
                    <a:pt x="1159297" y="774278"/>
                  </a:cubicBezTo>
                  <a:lnTo>
                    <a:pt x="83663" y="774278"/>
                  </a:lnTo>
                  <a:cubicBezTo>
                    <a:pt x="61474" y="774278"/>
                    <a:pt x="40194" y="765464"/>
                    <a:pt x="24504" y="749774"/>
                  </a:cubicBezTo>
                  <a:cubicBezTo>
                    <a:pt x="8815" y="734084"/>
                    <a:pt x="0" y="712804"/>
                    <a:pt x="0" y="690615"/>
                  </a:cubicBezTo>
                  <a:lnTo>
                    <a:pt x="0" y="83663"/>
                  </a:lnTo>
                  <a:cubicBezTo>
                    <a:pt x="0" y="61474"/>
                    <a:pt x="8815" y="40194"/>
                    <a:pt x="24504" y="24504"/>
                  </a:cubicBezTo>
                  <a:cubicBezTo>
                    <a:pt x="40194" y="8815"/>
                    <a:pt x="61474" y="0"/>
                    <a:pt x="83663" y="0"/>
                  </a:cubicBezTo>
                  <a:close/>
                </a:path>
              </a:pathLst>
            </a:custGeom>
            <a:solidFill>
              <a:srgbClr val="1E2371"/>
            </a:solidFill>
          </p:spPr>
        </p:sp>
        <p:sp>
          <p:nvSpPr>
            <p:cNvPr name="TextBox 41" id="41"/>
            <p:cNvSpPr txBox="true"/>
            <p:nvPr/>
          </p:nvSpPr>
          <p:spPr>
            <a:xfrm>
              <a:off x="0" y="-57150"/>
              <a:ext cx="1242960" cy="831428"/>
            </a:xfrm>
            <a:prstGeom prst="rect">
              <a:avLst/>
            </a:prstGeom>
          </p:spPr>
          <p:txBody>
            <a:bodyPr anchor="ctr" rtlCol="false" tIns="50800" lIns="50800" bIns="50800" rIns="50800"/>
            <a:lstStyle/>
            <a:p>
              <a:pPr algn="ctr">
                <a:lnSpc>
                  <a:spcPts val="2799"/>
                </a:lnSpc>
              </a:pPr>
            </a:p>
          </p:txBody>
        </p:sp>
      </p:grpSp>
      <p:grpSp>
        <p:nvGrpSpPr>
          <p:cNvPr name="Group 42" id="42"/>
          <p:cNvGrpSpPr/>
          <p:nvPr/>
        </p:nvGrpSpPr>
        <p:grpSpPr>
          <a:xfrm rot="0">
            <a:off x="12511734" y="3443467"/>
            <a:ext cx="5158153" cy="2816012"/>
            <a:chOff x="0" y="0"/>
            <a:chExt cx="1358526" cy="741666"/>
          </a:xfrm>
        </p:grpSpPr>
        <p:sp>
          <p:nvSpPr>
            <p:cNvPr name="Freeform 43" id="43"/>
            <p:cNvSpPr/>
            <p:nvPr/>
          </p:nvSpPr>
          <p:spPr>
            <a:xfrm flipH="false" flipV="false" rot="0">
              <a:off x="0" y="0"/>
              <a:ext cx="1358526" cy="741666"/>
            </a:xfrm>
            <a:custGeom>
              <a:avLst/>
              <a:gdLst/>
              <a:ahLst/>
              <a:cxnLst/>
              <a:rect r="r" b="b" t="t" l="l"/>
              <a:pathLst>
                <a:path h="741666" w="1358526">
                  <a:moveTo>
                    <a:pt x="76546" y="0"/>
                  </a:moveTo>
                  <a:lnTo>
                    <a:pt x="1281980" y="0"/>
                  </a:lnTo>
                  <a:cubicBezTo>
                    <a:pt x="1302281" y="0"/>
                    <a:pt x="1321751" y="8065"/>
                    <a:pt x="1336106" y="22420"/>
                  </a:cubicBezTo>
                  <a:cubicBezTo>
                    <a:pt x="1350461" y="36775"/>
                    <a:pt x="1358526" y="56245"/>
                    <a:pt x="1358526" y="76546"/>
                  </a:cubicBezTo>
                  <a:lnTo>
                    <a:pt x="1358526" y="665119"/>
                  </a:lnTo>
                  <a:cubicBezTo>
                    <a:pt x="1358526" y="707395"/>
                    <a:pt x="1324255" y="741666"/>
                    <a:pt x="1281980" y="741666"/>
                  </a:cubicBezTo>
                  <a:lnTo>
                    <a:pt x="76546" y="741666"/>
                  </a:lnTo>
                  <a:cubicBezTo>
                    <a:pt x="34271" y="741666"/>
                    <a:pt x="0" y="707395"/>
                    <a:pt x="0" y="665119"/>
                  </a:cubicBezTo>
                  <a:lnTo>
                    <a:pt x="0" y="76546"/>
                  </a:lnTo>
                  <a:cubicBezTo>
                    <a:pt x="0" y="56245"/>
                    <a:pt x="8065" y="36775"/>
                    <a:pt x="22420" y="22420"/>
                  </a:cubicBezTo>
                  <a:cubicBezTo>
                    <a:pt x="36775" y="8065"/>
                    <a:pt x="56245" y="0"/>
                    <a:pt x="76546" y="0"/>
                  </a:cubicBezTo>
                  <a:close/>
                </a:path>
              </a:pathLst>
            </a:custGeom>
            <a:solidFill>
              <a:srgbClr val="FFFFFF"/>
            </a:solidFill>
          </p:spPr>
        </p:sp>
        <p:sp>
          <p:nvSpPr>
            <p:cNvPr name="TextBox 44" id="44"/>
            <p:cNvSpPr txBox="true"/>
            <p:nvPr/>
          </p:nvSpPr>
          <p:spPr>
            <a:xfrm>
              <a:off x="0" y="-57150"/>
              <a:ext cx="1358526" cy="798816"/>
            </a:xfrm>
            <a:prstGeom prst="rect">
              <a:avLst/>
            </a:prstGeom>
          </p:spPr>
          <p:txBody>
            <a:bodyPr anchor="ctr" rtlCol="false" tIns="50800" lIns="50800" bIns="50800" rIns="50800"/>
            <a:lstStyle/>
            <a:p>
              <a:pPr algn="ctr">
                <a:lnSpc>
                  <a:spcPts val="2799"/>
                </a:lnSpc>
              </a:pPr>
            </a:p>
          </p:txBody>
        </p:sp>
      </p:grpSp>
      <p:grpSp>
        <p:nvGrpSpPr>
          <p:cNvPr name="Group 45" id="45"/>
          <p:cNvGrpSpPr/>
          <p:nvPr/>
        </p:nvGrpSpPr>
        <p:grpSpPr>
          <a:xfrm rot="-1871393">
            <a:off x="12392487" y="7041639"/>
            <a:ext cx="3390669" cy="1325725"/>
            <a:chOff x="0" y="0"/>
            <a:chExt cx="893016" cy="349162"/>
          </a:xfrm>
        </p:grpSpPr>
        <p:sp>
          <p:nvSpPr>
            <p:cNvPr name="Freeform 46" id="46"/>
            <p:cNvSpPr/>
            <p:nvPr/>
          </p:nvSpPr>
          <p:spPr>
            <a:xfrm flipH="false" flipV="false" rot="0">
              <a:off x="0" y="0"/>
              <a:ext cx="893016" cy="349162"/>
            </a:xfrm>
            <a:custGeom>
              <a:avLst/>
              <a:gdLst/>
              <a:ahLst/>
              <a:cxnLst/>
              <a:rect r="r" b="b" t="t" l="l"/>
              <a:pathLst>
                <a:path h="349162" w="893016">
                  <a:moveTo>
                    <a:pt x="689816" y="0"/>
                  </a:moveTo>
                  <a:cubicBezTo>
                    <a:pt x="802040" y="0"/>
                    <a:pt x="893016" y="78163"/>
                    <a:pt x="893016" y="174581"/>
                  </a:cubicBezTo>
                  <a:cubicBezTo>
                    <a:pt x="893016" y="270999"/>
                    <a:pt x="802040" y="349162"/>
                    <a:pt x="689816" y="349162"/>
                  </a:cubicBezTo>
                  <a:lnTo>
                    <a:pt x="203200" y="349162"/>
                  </a:lnTo>
                  <a:cubicBezTo>
                    <a:pt x="90976" y="349162"/>
                    <a:pt x="0" y="270999"/>
                    <a:pt x="0" y="174581"/>
                  </a:cubicBezTo>
                  <a:cubicBezTo>
                    <a:pt x="0" y="78163"/>
                    <a:pt x="90976" y="0"/>
                    <a:pt x="203200" y="0"/>
                  </a:cubicBezTo>
                  <a:close/>
                </a:path>
              </a:pathLst>
            </a:custGeom>
            <a:solidFill>
              <a:srgbClr val="00A19C"/>
            </a:solidFill>
          </p:spPr>
        </p:sp>
        <p:sp>
          <p:nvSpPr>
            <p:cNvPr name="TextBox 47" id="47"/>
            <p:cNvSpPr txBox="true"/>
            <p:nvPr/>
          </p:nvSpPr>
          <p:spPr>
            <a:xfrm>
              <a:off x="0" y="-57150"/>
              <a:ext cx="893016" cy="406312"/>
            </a:xfrm>
            <a:prstGeom prst="rect">
              <a:avLst/>
            </a:prstGeom>
          </p:spPr>
          <p:txBody>
            <a:bodyPr anchor="ctr" rtlCol="false" tIns="50800" lIns="50800" bIns="50800" rIns="50800"/>
            <a:lstStyle/>
            <a:p>
              <a:pPr algn="ctr">
                <a:lnSpc>
                  <a:spcPts val="2799"/>
                </a:lnSpc>
              </a:pPr>
            </a:p>
          </p:txBody>
        </p:sp>
      </p:grpSp>
      <p:grpSp>
        <p:nvGrpSpPr>
          <p:cNvPr name="Group 48" id="48"/>
          <p:cNvGrpSpPr/>
          <p:nvPr/>
        </p:nvGrpSpPr>
        <p:grpSpPr>
          <a:xfrm rot="0">
            <a:off x="9934575" y="6697629"/>
            <a:ext cx="4719365" cy="2939837"/>
            <a:chOff x="0" y="0"/>
            <a:chExt cx="1242960" cy="774278"/>
          </a:xfrm>
        </p:grpSpPr>
        <p:sp>
          <p:nvSpPr>
            <p:cNvPr name="Freeform 49" id="49"/>
            <p:cNvSpPr/>
            <p:nvPr/>
          </p:nvSpPr>
          <p:spPr>
            <a:xfrm flipH="false" flipV="false" rot="0">
              <a:off x="0" y="0"/>
              <a:ext cx="1242960" cy="774278"/>
            </a:xfrm>
            <a:custGeom>
              <a:avLst/>
              <a:gdLst/>
              <a:ahLst/>
              <a:cxnLst/>
              <a:rect r="r" b="b" t="t" l="l"/>
              <a:pathLst>
                <a:path h="774278" w="1242960">
                  <a:moveTo>
                    <a:pt x="83663" y="0"/>
                  </a:moveTo>
                  <a:lnTo>
                    <a:pt x="1159297" y="0"/>
                  </a:lnTo>
                  <a:cubicBezTo>
                    <a:pt x="1181486" y="0"/>
                    <a:pt x="1202766" y="8815"/>
                    <a:pt x="1218456" y="24504"/>
                  </a:cubicBezTo>
                  <a:cubicBezTo>
                    <a:pt x="1234146" y="40194"/>
                    <a:pt x="1242960" y="61474"/>
                    <a:pt x="1242960" y="83663"/>
                  </a:cubicBezTo>
                  <a:lnTo>
                    <a:pt x="1242960" y="690615"/>
                  </a:lnTo>
                  <a:cubicBezTo>
                    <a:pt x="1242960" y="712804"/>
                    <a:pt x="1234146" y="734084"/>
                    <a:pt x="1218456" y="749774"/>
                  </a:cubicBezTo>
                  <a:cubicBezTo>
                    <a:pt x="1202766" y="765464"/>
                    <a:pt x="1181486" y="774278"/>
                    <a:pt x="1159297" y="774278"/>
                  </a:cubicBezTo>
                  <a:lnTo>
                    <a:pt x="83663" y="774278"/>
                  </a:lnTo>
                  <a:cubicBezTo>
                    <a:pt x="61474" y="774278"/>
                    <a:pt x="40194" y="765464"/>
                    <a:pt x="24504" y="749774"/>
                  </a:cubicBezTo>
                  <a:cubicBezTo>
                    <a:pt x="8815" y="734084"/>
                    <a:pt x="0" y="712804"/>
                    <a:pt x="0" y="690615"/>
                  </a:cubicBezTo>
                  <a:lnTo>
                    <a:pt x="0" y="83663"/>
                  </a:lnTo>
                  <a:cubicBezTo>
                    <a:pt x="0" y="61474"/>
                    <a:pt x="8815" y="40194"/>
                    <a:pt x="24504" y="24504"/>
                  </a:cubicBezTo>
                  <a:cubicBezTo>
                    <a:pt x="40194" y="8815"/>
                    <a:pt x="61474" y="0"/>
                    <a:pt x="83663" y="0"/>
                  </a:cubicBezTo>
                  <a:close/>
                </a:path>
              </a:pathLst>
            </a:custGeom>
            <a:solidFill>
              <a:srgbClr val="1E2371"/>
            </a:solidFill>
          </p:spPr>
        </p:sp>
        <p:sp>
          <p:nvSpPr>
            <p:cNvPr name="TextBox 50" id="50"/>
            <p:cNvSpPr txBox="true"/>
            <p:nvPr/>
          </p:nvSpPr>
          <p:spPr>
            <a:xfrm>
              <a:off x="0" y="-57150"/>
              <a:ext cx="1242960" cy="831428"/>
            </a:xfrm>
            <a:prstGeom prst="rect">
              <a:avLst/>
            </a:prstGeom>
          </p:spPr>
          <p:txBody>
            <a:bodyPr anchor="ctr" rtlCol="false" tIns="50800" lIns="50800" bIns="50800" rIns="50800"/>
            <a:lstStyle/>
            <a:p>
              <a:pPr algn="ctr">
                <a:lnSpc>
                  <a:spcPts val="2799"/>
                </a:lnSpc>
              </a:pPr>
            </a:p>
          </p:txBody>
        </p:sp>
      </p:grpSp>
      <p:grpSp>
        <p:nvGrpSpPr>
          <p:cNvPr name="Group 51" id="51"/>
          <p:cNvGrpSpPr/>
          <p:nvPr/>
        </p:nvGrpSpPr>
        <p:grpSpPr>
          <a:xfrm rot="0">
            <a:off x="9934575" y="7296435"/>
            <a:ext cx="5158153" cy="2836332"/>
            <a:chOff x="0" y="0"/>
            <a:chExt cx="1358526" cy="747017"/>
          </a:xfrm>
        </p:grpSpPr>
        <p:sp>
          <p:nvSpPr>
            <p:cNvPr name="Freeform 52" id="52"/>
            <p:cNvSpPr/>
            <p:nvPr/>
          </p:nvSpPr>
          <p:spPr>
            <a:xfrm flipH="false" flipV="false" rot="0">
              <a:off x="0" y="0"/>
              <a:ext cx="1358526" cy="747017"/>
            </a:xfrm>
            <a:custGeom>
              <a:avLst/>
              <a:gdLst/>
              <a:ahLst/>
              <a:cxnLst/>
              <a:rect r="r" b="b" t="t" l="l"/>
              <a:pathLst>
                <a:path h="747017" w="1358526">
                  <a:moveTo>
                    <a:pt x="76546" y="0"/>
                  </a:moveTo>
                  <a:lnTo>
                    <a:pt x="1281980" y="0"/>
                  </a:lnTo>
                  <a:cubicBezTo>
                    <a:pt x="1302281" y="0"/>
                    <a:pt x="1321751" y="8065"/>
                    <a:pt x="1336106" y="22420"/>
                  </a:cubicBezTo>
                  <a:cubicBezTo>
                    <a:pt x="1350461" y="36775"/>
                    <a:pt x="1358526" y="56245"/>
                    <a:pt x="1358526" y="76546"/>
                  </a:cubicBezTo>
                  <a:lnTo>
                    <a:pt x="1358526" y="670471"/>
                  </a:lnTo>
                  <a:cubicBezTo>
                    <a:pt x="1358526" y="712747"/>
                    <a:pt x="1324255" y="747017"/>
                    <a:pt x="1281980" y="747017"/>
                  </a:cubicBezTo>
                  <a:lnTo>
                    <a:pt x="76546" y="747017"/>
                  </a:lnTo>
                  <a:cubicBezTo>
                    <a:pt x="56245" y="747017"/>
                    <a:pt x="36775" y="738953"/>
                    <a:pt x="22420" y="724598"/>
                  </a:cubicBezTo>
                  <a:cubicBezTo>
                    <a:pt x="8065" y="710242"/>
                    <a:pt x="0" y="690772"/>
                    <a:pt x="0" y="670471"/>
                  </a:cubicBezTo>
                  <a:lnTo>
                    <a:pt x="0" y="76546"/>
                  </a:lnTo>
                  <a:cubicBezTo>
                    <a:pt x="0" y="56245"/>
                    <a:pt x="8065" y="36775"/>
                    <a:pt x="22420" y="22420"/>
                  </a:cubicBezTo>
                  <a:cubicBezTo>
                    <a:pt x="36775" y="8065"/>
                    <a:pt x="56245" y="0"/>
                    <a:pt x="76546" y="0"/>
                  </a:cubicBezTo>
                  <a:close/>
                </a:path>
              </a:pathLst>
            </a:custGeom>
            <a:solidFill>
              <a:srgbClr val="FFFFFF"/>
            </a:solidFill>
          </p:spPr>
        </p:sp>
        <p:sp>
          <p:nvSpPr>
            <p:cNvPr name="TextBox 53" id="53"/>
            <p:cNvSpPr txBox="true"/>
            <p:nvPr/>
          </p:nvSpPr>
          <p:spPr>
            <a:xfrm>
              <a:off x="0" y="-57150"/>
              <a:ext cx="1358526" cy="804167"/>
            </a:xfrm>
            <a:prstGeom prst="rect">
              <a:avLst/>
            </a:prstGeom>
          </p:spPr>
          <p:txBody>
            <a:bodyPr anchor="ctr" rtlCol="false" tIns="50800" lIns="50800" bIns="50800" rIns="50800"/>
            <a:lstStyle/>
            <a:p>
              <a:pPr algn="ctr">
                <a:lnSpc>
                  <a:spcPts val="2799"/>
                </a:lnSpc>
              </a:pPr>
            </a:p>
          </p:txBody>
        </p:sp>
      </p:grpSp>
      <p:sp>
        <p:nvSpPr>
          <p:cNvPr name="TextBox 54" id="54"/>
          <p:cNvSpPr txBox="true"/>
          <p:nvPr/>
        </p:nvSpPr>
        <p:spPr>
          <a:xfrm rot="0">
            <a:off x="6567013" y="3575050"/>
            <a:ext cx="5154146" cy="2632076"/>
          </a:xfrm>
          <a:prstGeom prst="rect">
            <a:avLst/>
          </a:prstGeom>
        </p:spPr>
        <p:txBody>
          <a:bodyPr anchor="t" rtlCol="false" tIns="0" lIns="0" bIns="0" rIns="0">
            <a:spAutoFit/>
          </a:bodyPr>
          <a:lstStyle/>
          <a:p>
            <a:pPr algn="ctr">
              <a:lnSpc>
                <a:spcPts val="3499"/>
              </a:lnSpc>
              <a:spcBef>
                <a:spcPct val="0"/>
              </a:spcBef>
            </a:pPr>
            <a:r>
              <a:rPr lang="en-US" b="true" sz="2499" spc="79">
                <a:solidFill>
                  <a:srgbClr val="000000"/>
                </a:solidFill>
                <a:latin typeface="Poppins Bold"/>
                <a:ea typeface="Poppins Bold"/>
                <a:cs typeface="Poppins Bold"/>
                <a:sym typeface="Poppins Bold"/>
              </a:rPr>
              <a:t>The s</a:t>
            </a:r>
            <a:r>
              <a:rPr lang="en-US" b="true" sz="2499" spc="79">
                <a:solidFill>
                  <a:srgbClr val="000000"/>
                </a:solidFill>
                <a:latin typeface="Poppins Bold"/>
                <a:ea typeface="Poppins Bold"/>
                <a:cs typeface="Poppins Bold"/>
                <a:sym typeface="Poppins Bold"/>
              </a:rPr>
              <a:t>ystem includes a dedicated mobile app, allowing students to receive real-time notifications, track parcels, and open lockers using OTPs</a:t>
            </a:r>
          </a:p>
        </p:txBody>
      </p:sp>
      <p:sp>
        <p:nvSpPr>
          <p:cNvPr name="TextBox 55" id="55"/>
          <p:cNvSpPr txBox="true"/>
          <p:nvPr/>
        </p:nvSpPr>
        <p:spPr>
          <a:xfrm rot="0">
            <a:off x="4550290" y="407680"/>
            <a:ext cx="9187420" cy="962025"/>
          </a:xfrm>
          <a:prstGeom prst="rect">
            <a:avLst/>
          </a:prstGeom>
        </p:spPr>
        <p:txBody>
          <a:bodyPr anchor="t" rtlCol="false" tIns="0" lIns="0" bIns="0" rIns="0">
            <a:spAutoFit/>
          </a:bodyPr>
          <a:lstStyle/>
          <a:p>
            <a:pPr algn="l">
              <a:lnSpc>
                <a:spcPts val="6720"/>
              </a:lnSpc>
            </a:pPr>
            <a:r>
              <a:rPr lang="en-US" sz="5600">
                <a:solidFill>
                  <a:srgbClr val="FFFFFF"/>
                </a:solidFill>
                <a:latin typeface="Times New Roman"/>
                <a:ea typeface="Times New Roman"/>
                <a:cs typeface="Times New Roman"/>
                <a:sym typeface="Times New Roman"/>
              </a:rPr>
              <a:t>LITERATURE REVIEW</a:t>
            </a:r>
          </a:p>
        </p:txBody>
      </p:sp>
      <p:sp>
        <p:nvSpPr>
          <p:cNvPr name="TextBox 56" id="56"/>
          <p:cNvSpPr txBox="true"/>
          <p:nvPr/>
        </p:nvSpPr>
        <p:spPr>
          <a:xfrm rot="0">
            <a:off x="415195" y="2050276"/>
            <a:ext cx="14281478" cy="516891"/>
          </a:xfrm>
          <a:prstGeom prst="rect">
            <a:avLst/>
          </a:prstGeom>
        </p:spPr>
        <p:txBody>
          <a:bodyPr anchor="t" rtlCol="false" tIns="0" lIns="0" bIns="0" rIns="0">
            <a:spAutoFit/>
          </a:bodyPr>
          <a:lstStyle/>
          <a:p>
            <a:pPr algn="l">
              <a:lnSpc>
                <a:spcPts val="4059"/>
              </a:lnSpc>
              <a:spcBef>
                <a:spcPct val="0"/>
              </a:spcBef>
            </a:pPr>
            <a:r>
              <a:rPr lang="en-US" b="true" sz="2899">
                <a:solidFill>
                  <a:srgbClr val="000000"/>
                </a:solidFill>
                <a:latin typeface="Poppins Bold"/>
                <a:ea typeface="Poppins Bold"/>
                <a:cs typeface="Poppins Bold"/>
                <a:sym typeface="Poppins Bold"/>
              </a:rPr>
              <a:t>Solution of The Research Gaps - Easy Parcel</a:t>
            </a:r>
          </a:p>
        </p:txBody>
      </p:sp>
      <p:sp>
        <p:nvSpPr>
          <p:cNvPr name="TextBox 57" id="57"/>
          <p:cNvSpPr txBox="true"/>
          <p:nvPr/>
        </p:nvSpPr>
        <p:spPr>
          <a:xfrm rot="0">
            <a:off x="837507" y="2948167"/>
            <a:ext cx="4719365" cy="398781"/>
          </a:xfrm>
          <a:prstGeom prst="rect">
            <a:avLst/>
          </a:prstGeom>
        </p:spPr>
        <p:txBody>
          <a:bodyPr anchor="t" rtlCol="false" tIns="0" lIns="0" bIns="0" rIns="0">
            <a:spAutoFit/>
          </a:bodyPr>
          <a:lstStyle/>
          <a:p>
            <a:pPr algn="l">
              <a:lnSpc>
                <a:spcPts val="3219"/>
              </a:lnSpc>
              <a:spcBef>
                <a:spcPct val="0"/>
              </a:spcBef>
            </a:pPr>
            <a:r>
              <a:rPr lang="en-US" b="true" sz="2299" spc="73">
                <a:solidFill>
                  <a:srgbClr val="FFFFFF"/>
                </a:solidFill>
                <a:latin typeface="Poppins Bold"/>
                <a:ea typeface="Poppins Bold"/>
                <a:cs typeface="Poppins Bold"/>
                <a:sym typeface="Poppins Bold"/>
              </a:rPr>
              <a:t> Student-specific design</a:t>
            </a:r>
          </a:p>
        </p:txBody>
      </p:sp>
      <p:sp>
        <p:nvSpPr>
          <p:cNvPr name="TextBox 58" id="58"/>
          <p:cNvSpPr txBox="true"/>
          <p:nvPr/>
        </p:nvSpPr>
        <p:spPr>
          <a:xfrm rot="0">
            <a:off x="6784317" y="2644636"/>
            <a:ext cx="4719365" cy="798831"/>
          </a:xfrm>
          <a:prstGeom prst="rect">
            <a:avLst/>
          </a:prstGeom>
        </p:spPr>
        <p:txBody>
          <a:bodyPr anchor="t" rtlCol="false" tIns="0" lIns="0" bIns="0" rIns="0">
            <a:spAutoFit/>
          </a:bodyPr>
          <a:lstStyle/>
          <a:p>
            <a:pPr algn="l">
              <a:lnSpc>
                <a:spcPts val="3219"/>
              </a:lnSpc>
              <a:spcBef>
                <a:spcPct val="0"/>
              </a:spcBef>
            </a:pPr>
            <a:r>
              <a:rPr lang="en-US" b="true" sz="2299" spc="73">
                <a:solidFill>
                  <a:srgbClr val="FFFFFF"/>
                </a:solidFill>
                <a:latin typeface="Poppins Bold"/>
                <a:ea typeface="Poppins Bold"/>
                <a:cs typeface="Poppins Bold"/>
                <a:sym typeface="Poppins Bold"/>
              </a:rPr>
              <a:t>Lack</a:t>
            </a:r>
            <a:r>
              <a:rPr lang="en-US" b="true" sz="2299" spc="73">
                <a:solidFill>
                  <a:srgbClr val="FFFFFF"/>
                </a:solidFill>
                <a:latin typeface="Poppins Bold"/>
                <a:ea typeface="Poppins Bold"/>
                <a:cs typeface="Poppins Bold"/>
                <a:sym typeface="Poppins Bold"/>
              </a:rPr>
              <a:t> of integrated mobile control</a:t>
            </a:r>
          </a:p>
        </p:txBody>
      </p:sp>
      <p:sp>
        <p:nvSpPr>
          <p:cNvPr name="TextBox 59" id="59"/>
          <p:cNvSpPr txBox="true"/>
          <p:nvPr/>
        </p:nvSpPr>
        <p:spPr>
          <a:xfrm rot="0">
            <a:off x="12731128" y="2948167"/>
            <a:ext cx="4719365" cy="398781"/>
          </a:xfrm>
          <a:prstGeom prst="rect">
            <a:avLst/>
          </a:prstGeom>
        </p:spPr>
        <p:txBody>
          <a:bodyPr anchor="t" rtlCol="false" tIns="0" lIns="0" bIns="0" rIns="0">
            <a:spAutoFit/>
          </a:bodyPr>
          <a:lstStyle/>
          <a:p>
            <a:pPr algn="l">
              <a:lnSpc>
                <a:spcPts val="3219"/>
              </a:lnSpc>
              <a:spcBef>
                <a:spcPct val="0"/>
              </a:spcBef>
            </a:pPr>
            <a:r>
              <a:rPr lang="en-US" b="true" sz="2299" spc="73">
                <a:solidFill>
                  <a:srgbClr val="FFFFFF"/>
                </a:solidFill>
                <a:latin typeface="Poppins Bold"/>
                <a:ea typeface="Poppins Bold"/>
                <a:cs typeface="Poppins Bold"/>
                <a:sym typeface="Poppins Bold"/>
              </a:rPr>
              <a:t>Acc</a:t>
            </a:r>
            <a:r>
              <a:rPr lang="en-US" b="true" sz="2299" spc="73">
                <a:solidFill>
                  <a:srgbClr val="FFFFFF"/>
                </a:solidFill>
                <a:latin typeface="Poppins Bold"/>
                <a:ea typeface="Poppins Bold"/>
                <a:cs typeface="Poppins Bold"/>
                <a:sym typeface="Poppins Bold"/>
              </a:rPr>
              <a:t>ess &amp; security balance</a:t>
            </a:r>
          </a:p>
        </p:txBody>
      </p:sp>
      <p:sp>
        <p:nvSpPr>
          <p:cNvPr name="TextBox 60" id="60"/>
          <p:cNvSpPr txBox="true"/>
          <p:nvPr/>
        </p:nvSpPr>
        <p:spPr>
          <a:xfrm rot="0">
            <a:off x="3925524" y="6764304"/>
            <a:ext cx="4719365" cy="398781"/>
          </a:xfrm>
          <a:prstGeom prst="rect">
            <a:avLst/>
          </a:prstGeom>
        </p:spPr>
        <p:txBody>
          <a:bodyPr anchor="t" rtlCol="false" tIns="0" lIns="0" bIns="0" rIns="0">
            <a:spAutoFit/>
          </a:bodyPr>
          <a:lstStyle/>
          <a:p>
            <a:pPr algn="l">
              <a:lnSpc>
                <a:spcPts val="3219"/>
              </a:lnSpc>
              <a:spcBef>
                <a:spcPct val="0"/>
              </a:spcBef>
            </a:pPr>
            <a:r>
              <a:rPr lang="en-US" b="true" sz="2299" spc="73">
                <a:solidFill>
                  <a:srgbClr val="FFFFFF"/>
                </a:solidFill>
                <a:latin typeface="Poppins Bold"/>
                <a:ea typeface="Poppins Bold"/>
                <a:cs typeface="Poppins Bold"/>
                <a:sym typeface="Poppins Bold"/>
              </a:rPr>
              <a:t>Co</a:t>
            </a:r>
            <a:r>
              <a:rPr lang="en-US" b="true" sz="2299" spc="73">
                <a:solidFill>
                  <a:srgbClr val="FFFFFF"/>
                </a:solidFill>
                <a:latin typeface="Poppins Bold"/>
                <a:ea typeface="Poppins Bold"/>
                <a:cs typeface="Poppins Bold"/>
                <a:sym typeface="Poppins Bold"/>
              </a:rPr>
              <a:t>urier-side support</a:t>
            </a:r>
          </a:p>
        </p:txBody>
      </p:sp>
      <p:sp>
        <p:nvSpPr>
          <p:cNvPr name="TextBox 61" id="61"/>
          <p:cNvSpPr txBox="true"/>
          <p:nvPr/>
        </p:nvSpPr>
        <p:spPr>
          <a:xfrm rot="0">
            <a:off x="10153969" y="6764304"/>
            <a:ext cx="4719365" cy="398781"/>
          </a:xfrm>
          <a:prstGeom prst="rect">
            <a:avLst/>
          </a:prstGeom>
        </p:spPr>
        <p:txBody>
          <a:bodyPr anchor="t" rtlCol="false" tIns="0" lIns="0" bIns="0" rIns="0">
            <a:spAutoFit/>
          </a:bodyPr>
          <a:lstStyle/>
          <a:p>
            <a:pPr algn="l">
              <a:lnSpc>
                <a:spcPts val="3219"/>
              </a:lnSpc>
              <a:spcBef>
                <a:spcPct val="0"/>
              </a:spcBef>
            </a:pPr>
            <a:r>
              <a:rPr lang="en-US" b="true" sz="2299" spc="73">
                <a:solidFill>
                  <a:srgbClr val="FFFFFF"/>
                </a:solidFill>
                <a:latin typeface="Poppins Bold"/>
                <a:ea typeface="Poppins Bold"/>
                <a:cs typeface="Poppins Bold"/>
                <a:sym typeface="Poppins Bold"/>
              </a:rPr>
              <a:t>Affo</a:t>
            </a:r>
            <a:r>
              <a:rPr lang="en-US" b="true" sz="2299" spc="73">
                <a:solidFill>
                  <a:srgbClr val="FFFFFF"/>
                </a:solidFill>
                <a:latin typeface="Poppins Bold"/>
                <a:ea typeface="Poppins Bold"/>
                <a:cs typeface="Poppins Bold"/>
                <a:sym typeface="Poppins Bold"/>
              </a:rPr>
              <a:t>rdability &amp; Scalability</a:t>
            </a:r>
          </a:p>
        </p:txBody>
      </p:sp>
      <p:sp>
        <p:nvSpPr>
          <p:cNvPr name="TextBox 62" id="62"/>
          <p:cNvSpPr txBox="true"/>
          <p:nvPr/>
        </p:nvSpPr>
        <p:spPr>
          <a:xfrm rot="0">
            <a:off x="837507" y="3575050"/>
            <a:ext cx="4719365" cy="3070226"/>
          </a:xfrm>
          <a:prstGeom prst="rect">
            <a:avLst/>
          </a:prstGeom>
        </p:spPr>
        <p:txBody>
          <a:bodyPr anchor="t" rtlCol="false" tIns="0" lIns="0" bIns="0" rIns="0">
            <a:spAutoFit/>
          </a:bodyPr>
          <a:lstStyle/>
          <a:p>
            <a:pPr algn="ctr">
              <a:lnSpc>
                <a:spcPts val="3499"/>
              </a:lnSpc>
              <a:spcBef>
                <a:spcPct val="0"/>
              </a:spcBef>
            </a:pPr>
            <a:r>
              <a:rPr lang="en-US" b="true" sz="2499" spc="79">
                <a:solidFill>
                  <a:srgbClr val="000000"/>
                </a:solidFill>
                <a:latin typeface="Poppins Bold"/>
                <a:ea typeface="Poppins Bold"/>
                <a:cs typeface="Poppins Bold"/>
                <a:sym typeface="Poppins Bold"/>
              </a:rPr>
              <a:t> Easy Parcel is designed specifically for student residential villages, where students often lack personal transport and need accessible, on-campus parcel services</a:t>
            </a:r>
          </a:p>
        </p:txBody>
      </p:sp>
      <p:sp>
        <p:nvSpPr>
          <p:cNvPr name="TextBox 63" id="63"/>
          <p:cNvSpPr txBox="true"/>
          <p:nvPr/>
        </p:nvSpPr>
        <p:spPr>
          <a:xfrm rot="0">
            <a:off x="12515655" y="3575050"/>
            <a:ext cx="5156236" cy="2632076"/>
          </a:xfrm>
          <a:prstGeom prst="rect">
            <a:avLst/>
          </a:prstGeom>
        </p:spPr>
        <p:txBody>
          <a:bodyPr anchor="t" rtlCol="false" tIns="0" lIns="0" bIns="0" rIns="0">
            <a:spAutoFit/>
          </a:bodyPr>
          <a:lstStyle/>
          <a:p>
            <a:pPr algn="ctr">
              <a:lnSpc>
                <a:spcPts val="3499"/>
              </a:lnSpc>
              <a:spcBef>
                <a:spcPct val="0"/>
              </a:spcBef>
            </a:pPr>
            <a:r>
              <a:rPr lang="en-US" b="true" sz="2499" spc="79">
                <a:solidFill>
                  <a:srgbClr val="000000"/>
                </a:solidFill>
                <a:latin typeface="Poppins Bold"/>
                <a:ea typeface="Poppins Bold"/>
                <a:cs typeface="Poppins Bold"/>
                <a:sym typeface="Poppins Bold"/>
              </a:rPr>
              <a:t>In</a:t>
            </a:r>
            <a:r>
              <a:rPr lang="en-US" b="true" sz="2499" spc="79">
                <a:solidFill>
                  <a:srgbClr val="000000"/>
                </a:solidFill>
                <a:latin typeface="Poppins Bold"/>
                <a:ea typeface="Poppins Bold"/>
                <a:cs typeface="Poppins Bold"/>
                <a:sym typeface="Poppins Bold"/>
              </a:rPr>
              <a:t>stead of complex biometric systems, Easy Parcel uses practical OTP, offering secure access without overcomplicating the user experience</a:t>
            </a:r>
          </a:p>
        </p:txBody>
      </p:sp>
      <p:sp>
        <p:nvSpPr>
          <p:cNvPr name="TextBox 64" id="64"/>
          <p:cNvSpPr txBox="true"/>
          <p:nvPr/>
        </p:nvSpPr>
        <p:spPr>
          <a:xfrm rot="0">
            <a:off x="9938582" y="7258335"/>
            <a:ext cx="5154146" cy="3070226"/>
          </a:xfrm>
          <a:prstGeom prst="rect">
            <a:avLst/>
          </a:prstGeom>
        </p:spPr>
        <p:txBody>
          <a:bodyPr anchor="t" rtlCol="false" tIns="0" lIns="0" bIns="0" rIns="0">
            <a:spAutoFit/>
          </a:bodyPr>
          <a:lstStyle/>
          <a:p>
            <a:pPr algn="ctr">
              <a:lnSpc>
                <a:spcPts val="3499"/>
              </a:lnSpc>
              <a:spcBef>
                <a:spcPct val="0"/>
              </a:spcBef>
            </a:pPr>
            <a:r>
              <a:rPr lang="en-US" b="true" sz="2499" spc="79">
                <a:solidFill>
                  <a:srgbClr val="000000"/>
                </a:solidFill>
                <a:latin typeface="Poppins Bold"/>
                <a:ea typeface="Poppins Bold"/>
                <a:cs typeface="Poppins Bold"/>
                <a:sym typeface="Poppins Bold"/>
              </a:rPr>
              <a:t>Th</a:t>
            </a:r>
            <a:r>
              <a:rPr lang="en-US" b="true" sz="2499" spc="79">
                <a:solidFill>
                  <a:srgbClr val="000000"/>
                </a:solidFill>
                <a:latin typeface="Poppins Bold"/>
                <a:ea typeface="Poppins Bold"/>
                <a:cs typeface="Poppins Bold"/>
                <a:sym typeface="Poppins Bold"/>
              </a:rPr>
              <a:t>e system is prototyped using Arduino for proof of concept, but designed to scale using affordable, off-the-shelf IoT components for real-world deployment in campus</a:t>
            </a:r>
          </a:p>
        </p:txBody>
      </p:sp>
      <p:sp>
        <p:nvSpPr>
          <p:cNvPr name="TextBox 65" id="65"/>
          <p:cNvSpPr txBox="true"/>
          <p:nvPr/>
        </p:nvSpPr>
        <p:spPr>
          <a:xfrm rot="0">
            <a:off x="3706130" y="7365225"/>
            <a:ext cx="5158153" cy="2193926"/>
          </a:xfrm>
          <a:prstGeom prst="rect">
            <a:avLst/>
          </a:prstGeom>
        </p:spPr>
        <p:txBody>
          <a:bodyPr anchor="t" rtlCol="false" tIns="0" lIns="0" bIns="0" rIns="0">
            <a:spAutoFit/>
          </a:bodyPr>
          <a:lstStyle/>
          <a:p>
            <a:pPr algn="ctr">
              <a:lnSpc>
                <a:spcPts val="3499"/>
              </a:lnSpc>
              <a:spcBef>
                <a:spcPct val="0"/>
              </a:spcBef>
            </a:pPr>
            <a:r>
              <a:rPr lang="en-US" b="true" sz="2499" spc="79">
                <a:solidFill>
                  <a:srgbClr val="000000"/>
                </a:solidFill>
                <a:latin typeface="Poppins Bold"/>
                <a:ea typeface="Poppins Bold"/>
                <a:cs typeface="Poppins Bold"/>
                <a:sym typeface="Poppins Bold"/>
              </a:rPr>
              <a:t>Courier</a:t>
            </a:r>
            <a:r>
              <a:rPr lang="en-US" b="true" sz="2499" spc="79">
                <a:solidFill>
                  <a:srgbClr val="000000"/>
                </a:solidFill>
                <a:latin typeface="Poppins Bold"/>
                <a:ea typeface="Poppins Bold"/>
                <a:cs typeface="Poppins Bold"/>
                <a:sym typeface="Poppins Bold"/>
              </a:rPr>
              <a:t>s can deliver parcels into specific lockers, reducing delivery errors and enabling secure, contactless drop-offs</a:t>
            </a:r>
          </a:p>
        </p:txBody>
      </p:sp>
      <p:sp>
        <p:nvSpPr>
          <p:cNvPr name="TextBox 66" id="66"/>
          <p:cNvSpPr txBox="true"/>
          <p:nvPr/>
        </p:nvSpPr>
        <p:spPr>
          <a:xfrm rot="0">
            <a:off x="5341485" y="2797563"/>
            <a:ext cx="869561" cy="684531"/>
          </a:xfrm>
          <a:prstGeom prst="rect">
            <a:avLst/>
          </a:prstGeom>
        </p:spPr>
        <p:txBody>
          <a:bodyPr anchor="t" rtlCol="false" tIns="0" lIns="0" bIns="0" rIns="0">
            <a:spAutoFit/>
          </a:bodyPr>
          <a:lstStyle/>
          <a:p>
            <a:pPr algn="ctr">
              <a:lnSpc>
                <a:spcPts val="5319"/>
              </a:lnSpc>
              <a:spcBef>
                <a:spcPct val="0"/>
              </a:spcBef>
            </a:pPr>
            <a:r>
              <a:rPr lang="en-US" b="true" sz="3799" spc="121">
                <a:solidFill>
                  <a:srgbClr val="FFFFFF"/>
                </a:solidFill>
                <a:latin typeface="Poppins Bold"/>
                <a:ea typeface="Poppins Bold"/>
                <a:cs typeface="Poppins Bold"/>
                <a:sym typeface="Poppins Bold"/>
              </a:rPr>
              <a:t>1</a:t>
            </a:r>
          </a:p>
        </p:txBody>
      </p:sp>
      <p:sp>
        <p:nvSpPr>
          <p:cNvPr name="TextBox 67" id="67"/>
          <p:cNvSpPr txBox="true"/>
          <p:nvPr/>
        </p:nvSpPr>
        <p:spPr>
          <a:xfrm rot="0">
            <a:off x="11284289" y="2797563"/>
            <a:ext cx="869561" cy="684531"/>
          </a:xfrm>
          <a:prstGeom prst="rect">
            <a:avLst/>
          </a:prstGeom>
        </p:spPr>
        <p:txBody>
          <a:bodyPr anchor="t" rtlCol="false" tIns="0" lIns="0" bIns="0" rIns="0">
            <a:spAutoFit/>
          </a:bodyPr>
          <a:lstStyle/>
          <a:p>
            <a:pPr algn="ctr">
              <a:lnSpc>
                <a:spcPts val="5319"/>
              </a:lnSpc>
              <a:spcBef>
                <a:spcPct val="0"/>
              </a:spcBef>
            </a:pPr>
            <a:r>
              <a:rPr lang="en-US" b="true" sz="3799" spc="121">
                <a:solidFill>
                  <a:srgbClr val="FFFFFF"/>
                </a:solidFill>
                <a:latin typeface="Poppins Bold"/>
                <a:ea typeface="Poppins Bold"/>
                <a:cs typeface="Poppins Bold"/>
                <a:sym typeface="Poppins Bold"/>
              </a:rPr>
              <a:t>2</a:t>
            </a:r>
          </a:p>
        </p:txBody>
      </p:sp>
      <p:sp>
        <p:nvSpPr>
          <p:cNvPr name="TextBox 68" id="68"/>
          <p:cNvSpPr txBox="true"/>
          <p:nvPr/>
        </p:nvSpPr>
        <p:spPr>
          <a:xfrm rot="0">
            <a:off x="17227092" y="2797563"/>
            <a:ext cx="869561" cy="684531"/>
          </a:xfrm>
          <a:prstGeom prst="rect">
            <a:avLst/>
          </a:prstGeom>
        </p:spPr>
        <p:txBody>
          <a:bodyPr anchor="t" rtlCol="false" tIns="0" lIns="0" bIns="0" rIns="0">
            <a:spAutoFit/>
          </a:bodyPr>
          <a:lstStyle/>
          <a:p>
            <a:pPr algn="ctr">
              <a:lnSpc>
                <a:spcPts val="5319"/>
              </a:lnSpc>
              <a:spcBef>
                <a:spcPct val="0"/>
              </a:spcBef>
            </a:pPr>
            <a:r>
              <a:rPr lang="en-US" b="true" sz="3799" spc="121">
                <a:solidFill>
                  <a:srgbClr val="FFFFFF"/>
                </a:solidFill>
                <a:latin typeface="Poppins Bold"/>
                <a:ea typeface="Poppins Bold"/>
                <a:cs typeface="Poppins Bold"/>
                <a:sym typeface="Poppins Bold"/>
              </a:rPr>
              <a:t>3</a:t>
            </a:r>
          </a:p>
        </p:txBody>
      </p:sp>
      <p:sp>
        <p:nvSpPr>
          <p:cNvPr name="TextBox 69" id="69"/>
          <p:cNvSpPr txBox="true"/>
          <p:nvPr/>
        </p:nvSpPr>
        <p:spPr>
          <a:xfrm rot="0">
            <a:off x="14653940" y="6665349"/>
            <a:ext cx="869561" cy="684531"/>
          </a:xfrm>
          <a:prstGeom prst="rect">
            <a:avLst/>
          </a:prstGeom>
        </p:spPr>
        <p:txBody>
          <a:bodyPr anchor="t" rtlCol="false" tIns="0" lIns="0" bIns="0" rIns="0">
            <a:spAutoFit/>
          </a:bodyPr>
          <a:lstStyle/>
          <a:p>
            <a:pPr algn="ctr">
              <a:lnSpc>
                <a:spcPts val="5319"/>
              </a:lnSpc>
              <a:spcBef>
                <a:spcPct val="0"/>
              </a:spcBef>
            </a:pPr>
            <a:r>
              <a:rPr lang="en-US" b="true" sz="3799" spc="121">
                <a:solidFill>
                  <a:srgbClr val="FFFFFF"/>
                </a:solidFill>
                <a:latin typeface="Poppins Bold"/>
                <a:ea typeface="Poppins Bold"/>
                <a:cs typeface="Poppins Bold"/>
                <a:sym typeface="Poppins Bold"/>
              </a:rPr>
              <a:t>5</a:t>
            </a:r>
          </a:p>
        </p:txBody>
      </p:sp>
      <p:sp>
        <p:nvSpPr>
          <p:cNvPr name="TextBox 70" id="70"/>
          <p:cNvSpPr txBox="true"/>
          <p:nvPr/>
        </p:nvSpPr>
        <p:spPr>
          <a:xfrm rot="0">
            <a:off x="8491743" y="6665349"/>
            <a:ext cx="869561" cy="684531"/>
          </a:xfrm>
          <a:prstGeom prst="rect">
            <a:avLst/>
          </a:prstGeom>
        </p:spPr>
        <p:txBody>
          <a:bodyPr anchor="t" rtlCol="false" tIns="0" lIns="0" bIns="0" rIns="0">
            <a:spAutoFit/>
          </a:bodyPr>
          <a:lstStyle/>
          <a:p>
            <a:pPr algn="ctr">
              <a:lnSpc>
                <a:spcPts val="5319"/>
              </a:lnSpc>
              <a:spcBef>
                <a:spcPct val="0"/>
              </a:spcBef>
            </a:pPr>
            <a:r>
              <a:rPr lang="en-US" b="true" sz="3799" spc="121">
                <a:solidFill>
                  <a:srgbClr val="FFFFFF"/>
                </a:solidFill>
                <a:latin typeface="Poppins Bold"/>
                <a:ea typeface="Poppins Bold"/>
                <a:cs typeface="Poppins Bold"/>
                <a:sym typeface="Poppins Bold"/>
              </a:rPr>
              <a:t>4</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52" t="0" r="-1252" b="0"/>
            </a:stretch>
          </a:blipFill>
        </p:spPr>
      </p:sp>
      <p:sp>
        <p:nvSpPr>
          <p:cNvPr name="TextBox 3" id="3"/>
          <p:cNvSpPr txBox="true"/>
          <p:nvPr/>
        </p:nvSpPr>
        <p:spPr>
          <a:xfrm rot="0">
            <a:off x="359227" y="4380240"/>
            <a:ext cx="8784773" cy="1316970"/>
          </a:xfrm>
          <a:prstGeom prst="rect">
            <a:avLst/>
          </a:prstGeom>
        </p:spPr>
        <p:txBody>
          <a:bodyPr anchor="t" rtlCol="false" tIns="0" lIns="0" bIns="0" rIns="0">
            <a:spAutoFit/>
          </a:bodyPr>
          <a:lstStyle/>
          <a:p>
            <a:pPr algn="ctr">
              <a:lnSpc>
                <a:spcPts val="9492"/>
              </a:lnSpc>
              <a:spcBef>
                <a:spcPct val="0"/>
              </a:spcBef>
            </a:pPr>
            <a:r>
              <a:rPr lang="en-US" b="true" sz="7301" spc="613">
                <a:solidFill>
                  <a:srgbClr val="000000"/>
                </a:solidFill>
                <a:latin typeface="Times New Roman Bold"/>
                <a:ea typeface="Times New Roman Bold"/>
                <a:cs typeface="Times New Roman Bold"/>
                <a:sym typeface="Times New Roman Bold"/>
              </a:rPr>
              <a:t>METHODOLOGY</a:t>
            </a:r>
          </a:p>
        </p:txBody>
      </p:sp>
      <p:grpSp>
        <p:nvGrpSpPr>
          <p:cNvPr name="Group 4" id="4"/>
          <p:cNvGrpSpPr/>
          <p:nvPr/>
        </p:nvGrpSpPr>
        <p:grpSpPr>
          <a:xfrm rot="0">
            <a:off x="359227" y="8342175"/>
            <a:ext cx="3086100" cy="1778922"/>
            <a:chOff x="0" y="0"/>
            <a:chExt cx="812800" cy="468523"/>
          </a:xfrm>
        </p:grpSpPr>
        <p:sp>
          <p:nvSpPr>
            <p:cNvPr name="Freeform 5" id="5"/>
            <p:cNvSpPr/>
            <p:nvPr/>
          </p:nvSpPr>
          <p:spPr>
            <a:xfrm flipH="false" flipV="false" rot="0">
              <a:off x="0" y="0"/>
              <a:ext cx="812800" cy="468523"/>
            </a:xfrm>
            <a:custGeom>
              <a:avLst/>
              <a:gdLst/>
              <a:ahLst/>
              <a:cxnLst/>
              <a:rect r="r" b="b" t="t" l="l"/>
              <a:pathLst>
                <a:path h="468523" w="812800">
                  <a:moveTo>
                    <a:pt x="0" y="0"/>
                  </a:moveTo>
                  <a:lnTo>
                    <a:pt x="812800" y="0"/>
                  </a:lnTo>
                  <a:lnTo>
                    <a:pt x="812800" y="468523"/>
                  </a:lnTo>
                  <a:lnTo>
                    <a:pt x="0" y="468523"/>
                  </a:lnTo>
                  <a:close/>
                </a:path>
              </a:pathLst>
            </a:custGeom>
            <a:solidFill>
              <a:srgbClr val="FFFFFF"/>
            </a:solidFill>
          </p:spPr>
        </p:sp>
        <p:sp>
          <p:nvSpPr>
            <p:cNvPr name="TextBox 6" id="6"/>
            <p:cNvSpPr txBox="true"/>
            <p:nvPr/>
          </p:nvSpPr>
          <p:spPr>
            <a:xfrm>
              <a:off x="0" y="-66675"/>
              <a:ext cx="812800" cy="535198"/>
            </a:xfrm>
            <a:prstGeom prst="rect">
              <a:avLst/>
            </a:prstGeom>
          </p:spPr>
          <p:txBody>
            <a:bodyPr anchor="ctr" rtlCol="false" tIns="50800" lIns="50800" bIns="50800" rIns="50800"/>
            <a:lstStyle/>
            <a:p>
              <a:pPr algn="ctr">
                <a:lnSpc>
                  <a:spcPts val="3343"/>
                </a:lnSpc>
              </a:pP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773539" y="326735"/>
            <a:ext cx="6404282" cy="640428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30022" t="0" r="-30022" b="0"/>
              </a:stretch>
            </a:blipFill>
            <a:ln w="9525" cap="sq">
              <a:solidFill>
                <a:srgbClr val="000000"/>
              </a:solidFill>
              <a:prstDash val="solid"/>
              <a:miter/>
            </a:ln>
          </p:spPr>
        </p:sp>
      </p:grpSp>
      <p:grpSp>
        <p:nvGrpSpPr>
          <p:cNvPr name="Group 4" id="4"/>
          <p:cNvGrpSpPr/>
          <p:nvPr/>
        </p:nvGrpSpPr>
        <p:grpSpPr>
          <a:xfrm rot="0">
            <a:off x="12773539" y="5558298"/>
            <a:ext cx="6404282" cy="640428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16666" t="0" r="-16666" b="0"/>
              </a:stretch>
            </a:blipFill>
            <a:ln w="9525" cap="sq">
              <a:solidFill>
                <a:srgbClr val="000000"/>
              </a:solidFill>
              <a:prstDash val="solid"/>
              <a:miter/>
            </a:ln>
          </p:spPr>
        </p:sp>
      </p:grpSp>
      <p:grpSp>
        <p:nvGrpSpPr>
          <p:cNvPr name="Group 6" id="6"/>
          <p:cNvGrpSpPr/>
          <p:nvPr/>
        </p:nvGrpSpPr>
        <p:grpSpPr>
          <a:xfrm rot="0">
            <a:off x="0" y="0"/>
            <a:ext cx="18288000" cy="1687003"/>
            <a:chOff x="0" y="0"/>
            <a:chExt cx="8829757" cy="814514"/>
          </a:xfrm>
        </p:grpSpPr>
        <p:sp>
          <p:nvSpPr>
            <p:cNvPr name="Freeform 7" id="7"/>
            <p:cNvSpPr/>
            <p:nvPr/>
          </p:nvSpPr>
          <p:spPr>
            <a:xfrm flipH="false" flipV="false" rot="0">
              <a:off x="0" y="0"/>
              <a:ext cx="8829756" cy="814514"/>
            </a:xfrm>
            <a:custGeom>
              <a:avLst/>
              <a:gdLst/>
              <a:ahLst/>
              <a:cxnLst/>
              <a:rect r="r" b="b" t="t" l="l"/>
              <a:pathLst>
                <a:path h="814514" w="8829756">
                  <a:moveTo>
                    <a:pt x="0" y="0"/>
                  </a:moveTo>
                  <a:lnTo>
                    <a:pt x="8829756" y="0"/>
                  </a:lnTo>
                  <a:lnTo>
                    <a:pt x="8829756" y="814514"/>
                  </a:lnTo>
                  <a:lnTo>
                    <a:pt x="0" y="814514"/>
                  </a:lnTo>
                  <a:close/>
                </a:path>
              </a:pathLst>
            </a:custGeom>
            <a:solidFill>
              <a:srgbClr val="20419A"/>
            </a:solidFill>
          </p:spPr>
        </p:sp>
      </p:grpSp>
      <p:grpSp>
        <p:nvGrpSpPr>
          <p:cNvPr name="Group 8" id="8"/>
          <p:cNvGrpSpPr/>
          <p:nvPr/>
        </p:nvGrpSpPr>
        <p:grpSpPr>
          <a:xfrm rot="0">
            <a:off x="0" y="0"/>
            <a:ext cx="4074704" cy="1687003"/>
            <a:chOff x="0" y="0"/>
            <a:chExt cx="1967336" cy="814514"/>
          </a:xfrm>
        </p:grpSpPr>
        <p:sp>
          <p:nvSpPr>
            <p:cNvPr name="Freeform 9" id="9"/>
            <p:cNvSpPr/>
            <p:nvPr/>
          </p:nvSpPr>
          <p:spPr>
            <a:xfrm flipH="false" flipV="false" rot="0">
              <a:off x="0" y="0"/>
              <a:ext cx="1967336" cy="814514"/>
            </a:xfrm>
            <a:custGeom>
              <a:avLst/>
              <a:gdLst/>
              <a:ahLst/>
              <a:cxnLst/>
              <a:rect r="r" b="b" t="t" l="l"/>
              <a:pathLst>
                <a:path h="814514" w="1967336">
                  <a:moveTo>
                    <a:pt x="0" y="0"/>
                  </a:moveTo>
                  <a:lnTo>
                    <a:pt x="1967336" y="0"/>
                  </a:lnTo>
                  <a:lnTo>
                    <a:pt x="1967336" y="814514"/>
                  </a:lnTo>
                  <a:lnTo>
                    <a:pt x="0" y="814514"/>
                  </a:lnTo>
                  <a:close/>
                </a:path>
              </a:pathLst>
            </a:custGeom>
            <a:solidFill>
              <a:srgbClr val="EDECED"/>
            </a:solidFill>
          </p:spPr>
        </p:sp>
      </p:grpSp>
      <p:grpSp>
        <p:nvGrpSpPr>
          <p:cNvPr name="Group 10" id="10"/>
          <p:cNvGrpSpPr/>
          <p:nvPr/>
        </p:nvGrpSpPr>
        <p:grpSpPr>
          <a:xfrm rot="0">
            <a:off x="0" y="1687003"/>
            <a:ext cx="18288000" cy="315648"/>
            <a:chOff x="0" y="0"/>
            <a:chExt cx="8829757" cy="152400"/>
          </a:xfrm>
        </p:grpSpPr>
        <p:sp>
          <p:nvSpPr>
            <p:cNvPr name="Freeform 11" id="11"/>
            <p:cNvSpPr/>
            <p:nvPr/>
          </p:nvSpPr>
          <p:spPr>
            <a:xfrm flipH="false" flipV="false" rot="0">
              <a:off x="0" y="0"/>
              <a:ext cx="8829756" cy="152400"/>
            </a:xfrm>
            <a:custGeom>
              <a:avLst/>
              <a:gdLst/>
              <a:ahLst/>
              <a:cxnLst/>
              <a:rect r="r" b="b" t="t" l="l"/>
              <a:pathLst>
                <a:path h="152400" w="8829756">
                  <a:moveTo>
                    <a:pt x="0" y="0"/>
                  </a:moveTo>
                  <a:lnTo>
                    <a:pt x="8829756" y="0"/>
                  </a:lnTo>
                  <a:lnTo>
                    <a:pt x="8829756" y="152400"/>
                  </a:lnTo>
                  <a:lnTo>
                    <a:pt x="0" y="152400"/>
                  </a:lnTo>
                  <a:close/>
                </a:path>
              </a:pathLst>
            </a:custGeom>
            <a:solidFill>
              <a:srgbClr val="FDB924"/>
            </a:solidFill>
          </p:spPr>
        </p:sp>
      </p:grpSp>
      <p:sp>
        <p:nvSpPr>
          <p:cNvPr name="Freeform 12" id="12"/>
          <p:cNvSpPr/>
          <p:nvPr/>
        </p:nvSpPr>
        <p:spPr>
          <a:xfrm flipH="false" flipV="false" rot="0">
            <a:off x="246988" y="36832"/>
            <a:ext cx="3459142" cy="1526347"/>
          </a:xfrm>
          <a:custGeom>
            <a:avLst/>
            <a:gdLst/>
            <a:ahLst/>
            <a:cxnLst/>
            <a:rect r="r" b="b" t="t" l="l"/>
            <a:pathLst>
              <a:path h="1526347" w="3459142">
                <a:moveTo>
                  <a:pt x="0" y="0"/>
                </a:moveTo>
                <a:lnTo>
                  <a:pt x="3459142" y="0"/>
                </a:lnTo>
                <a:lnTo>
                  <a:pt x="3459142" y="1526346"/>
                </a:lnTo>
                <a:lnTo>
                  <a:pt x="0" y="1526346"/>
                </a:lnTo>
                <a:lnTo>
                  <a:pt x="0" y="0"/>
                </a:lnTo>
                <a:close/>
              </a:path>
            </a:pathLst>
          </a:custGeom>
          <a:blipFill>
            <a:blip r:embed="rId5"/>
            <a:stretch>
              <a:fillRect l="0" t="0" r="0" b="0"/>
            </a:stretch>
          </a:blipFill>
        </p:spPr>
      </p:sp>
      <p:grpSp>
        <p:nvGrpSpPr>
          <p:cNvPr name="Group 13" id="13"/>
          <p:cNvGrpSpPr/>
          <p:nvPr/>
        </p:nvGrpSpPr>
        <p:grpSpPr>
          <a:xfrm rot="0">
            <a:off x="592008" y="6951689"/>
            <a:ext cx="11047720" cy="3125535"/>
            <a:chOff x="0" y="0"/>
            <a:chExt cx="1364877" cy="386140"/>
          </a:xfrm>
        </p:grpSpPr>
        <p:sp>
          <p:nvSpPr>
            <p:cNvPr name="Freeform 14" id="14"/>
            <p:cNvSpPr/>
            <p:nvPr/>
          </p:nvSpPr>
          <p:spPr>
            <a:xfrm flipH="false" flipV="false" rot="0">
              <a:off x="0" y="0"/>
              <a:ext cx="1364877" cy="386140"/>
            </a:xfrm>
            <a:custGeom>
              <a:avLst/>
              <a:gdLst/>
              <a:ahLst/>
              <a:cxnLst/>
              <a:rect r="r" b="b" t="t" l="l"/>
              <a:pathLst>
                <a:path h="386140" w="1364877">
                  <a:moveTo>
                    <a:pt x="1161677" y="0"/>
                  </a:moveTo>
                  <a:lnTo>
                    <a:pt x="0" y="0"/>
                  </a:lnTo>
                  <a:lnTo>
                    <a:pt x="0" y="386140"/>
                  </a:lnTo>
                  <a:lnTo>
                    <a:pt x="1161677" y="386140"/>
                  </a:lnTo>
                  <a:lnTo>
                    <a:pt x="1364877" y="193070"/>
                  </a:lnTo>
                  <a:lnTo>
                    <a:pt x="1161677" y="0"/>
                  </a:lnTo>
                  <a:close/>
                </a:path>
              </a:pathLst>
            </a:custGeom>
            <a:solidFill>
              <a:srgbClr val="FDB924"/>
            </a:solidFill>
          </p:spPr>
        </p:sp>
        <p:sp>
          <p:nvSpPr>
            <p:cNvPr name="TextBox 15" id="15"/>
            <p:cNvSpPr txBox="true"/>
            <p:nvPr/>
          </p:nvSpPr>
          <p:spPr>
            <a:xfrm>
              <a:off x="0" y="-57150"/>
              <a:ext cx="1250577" cy="443290"/>
            </a:xfrm>
            <a:prstGeom prst="rect">
              <a:avLst/>
            </a:prstGeom>
          </p:spPr>
          <p:txBody>
            <a:bodyPr anchor="ctr" rtlCol="false" tIns="50800" lIns="50800" bIns="50800" rIns="50800"/>
            <a:lstStyle/>
            <a:p>
              <a:pPr algn="ctr">
                <a:lnSpc>
                  <a:spcPts val="2799"/>
                </a:lnSpc>
              </a:pPr>
            </a:p>
          </p:txBody>
        </p:sp>
      </p:grpSp>
      <p:grpSp>
        <p:nvGrpSpPr>
          <p:cNvPr name="Group 16" id="16"/>
          <p:cNvGrpSpPr/>
          <p:nvPr/>
        </p:nvGrpSpPr>
        <p:grpSpPr>
          <a:xfrm rot="0">
            <a:off x="592008" y="2936410"/>
            <a:ext cx="11047720" cy="3125535"/>
            <a:chOff x="0" y="0"/>
            <a:chExt cx="1364877" cy="386140"/>
          </a:xfrm>
        </p:grpSpPr>
        <p:sp>
          <p:nvSpPr>
            <p:cNvPr name="Freeform 17" id="17"/>
            <p:cNvSpPr/>
            <p:nvPr/>
          </p:nvSpPr>
          <p:spPr>
            <a:xfrm flipH="false" flipV="false" rot="0">
              <a:off x="0" y="0"/>
              <a:ext cx="1364877" cy="386140"/>
            </a:xfrm>
            <a:custGeom>
              <a:avLst/>
              <a:gdLst/>
              <a:ahLst/>
              <a:cxnLst/>
              <a:rect r="r" b="b" t="t" l="l"/>
              <a:pathLst>
                <a:path h="386140" w="1364877">
                  <a:moveTo>
                    <a:pt x="1161677" y="0"/>
                  </a:moveTo>
                  <a:lnTo>
                    <a:pt x="0" y="0"/>
                  </a:lnTo>
                  <a:lnTo>
                    <a:pt x="0" y="386140"/>
                  </a:lnTo>
                  <a:lnTo>
                    <a:pt x="1161677" y="386140"/>
                  </a:lnTo>
                  <a:lnTo>
                    <a:pt x="1364877" y="193070"/>
                  </a:lnTo>
                  <a:lnTo>
                    <a:pt x="1161677" y="0"/>
                  </a:lnTo>
                  <a:close/>
                </a:path>
              </a:pathLst>
            </a:custGeom>
            <a:solidFill>
              <a:srgbClr val="20419A"/>
            </a:solidFill>
          </p:spPr>
        </p:sp>
        <p:sp>
          <p:nvSpPr>
            <p:cNvPr name="TextBox 18" id="18"/>
            <p:cNvSpPr txBox="true"/>
            <p:nvPr/>
          </p:nvSpPr>
          <p:spPr>
            <a:xfrm>
              <a:off x="0" y="-57150"/>
              <a:ext cx="1250577" cy="443290"/>
            </a:xfrm>
            <a:prstGeom prst="rect">
              <a:avLst/>
            </a:prstGeom>
          </p:spPr>
          <p:txBody>
            <a:bodyPr anchor="ctr" rtlCol="false" tIns="50800" lIns="50800" bIns="50800" rIns="50800"/>
            <a:lstStyle/>
            <a:p>
              <a:pPr algn="ctr">
                <a:lnSpc>
                  <a:spcPts val="2799"/>
                </a:lnSpc>
              </a:pPr>
            </a:p>
          </p:txBody>
        </p:sp>
      </p:grpSp>
      <p:grpSp>
        <p:nvGrpSpPr>
          <p:cNvPr name="Group 19" id="19"/>
          <p:cNvGrpSpPr/>
          <p:nvPr/>
        </p:nvGrpSpPr>
        <p:grpSpPr>
          <a:xfrm rot="0">
            <a:off x="9630302" y="7878465"/>
            <a:ext cx="1271982" cy="1271982"/>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1" id="21"/>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TextBox 22" id="22"/>
          <p:cNvSpPr txBox="true"/>
          <p:nvPr/>
        </p:nvSpPr>
        <p:spPr>
          <a:xfrm rot="0">
            <a:off x="4550290" y="407680"/>
            <a:ext cx="9187420" cy="962025"/>
          </a:xfrm>
          <a:prstGeom prst="rect">
            <a:avLst/>
          </a:prstGeom>
        </p:spPr>
        <p:txBody>
          <a:bodyPr anchor="t" rtlCol="false" tIns="0" lIns="0" bIns="0" rIns="0">
            <a:spAutoFit/>
          </a:bodyPr>
          <a:lstStyle/>
          <a:p>
            <a:pPr algn="l">
              <a:lnSpc>
                <a:spcPts val="6720"/>
              </a:lnSpc>
            </a:pPr>
            <a:r>
              <a:rPr lang="en-US" sz="5600">
                <a:solidFill>
                  <a:srgbClr val="FFFFFF"/>
                </a:solidFill>
                <a:latin typeface="Times New Roman"/>
                <a:ea typeface="Times New Roman"/>
                <a:cs typeface="Times New Roman"/>
                <a:sym typeface="Times New Roman"/>
              </a:rPr>
              <a:t>METHODOLOGY</a:t>
            </a:r>
          </a:p>
        </p:txBody>
      </p:sp>
      <p:sp>
        <p:nvSpPr>
          <p:cNvPr name="TextBox 23" id="23"/>
          <p:cNvSpPr txBox="true"/>
          <p:nvPr/>
        </p:nvSpPr>
        <p:spPr>
          <a:xfrm rot="0">
            <a:off x="370519" y="2055664"/>
            <a:ext cx="6800535" cy="566421"/>
          </a:xfrm>
          <a:prstGeom prst="rect">
            <a:avLst/>
          </a:prstGeom>
        </p:spPr>
        <p:txBody>
          <a:bodyPr anchor="t" rtlCol="false" tIns="0" lIns="0" bIns="0" rIns="0">
            <a:spAutoFit/>
          </a:bodyPr>
          <a:lstStyle/>
          <a:p>
            <a:pPr algn="l">
              <a:lnSpc>
                <a:spcPts val="4479"/>
              </a:lnSpc>
              <a:spcBef>
                <a:spcPct val="0"/>
              </a:spcBef>
            </a:pPr>
            <a:r>
              <a:rPr lang="en-US" b="true" sz="3199">
                <a:solidFill>
                  <a:srgbClr val="000000"/>
                </a:solidFill>
                <a:latin typeface="Poppins Bold"/>
                <a:ea typeface="Poppins Bold"/>
                <a:cs typeface="Poppins Bold"/>
                <a:sym typeface="Poppins Bold"/>
              </a:rPr>
              <a:t>SMART LOCKER - HARDWARE</a:t>
            </a:r>
          </a:p>
        </p:txBody>
      </p:sp>
      <p:grpSp>
        <p:nvGrpSpPr>
          <p:cNvPr name="Group 24" id="24"/>
          <p:cNvGrpSpPr/>
          <p:nvPr/>
        </p:nvGrpSpPr>
        <p:grpSpPr>
          <a:xfrm rot="0">
            <a:off x="9630302" y="3841179"/>
            <a:ext cx="1271982" cy="1271982"/>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6" id="26"/>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TextBox 27" id="27"/>
          <p:cNvSpPr txBox="true"/>
          <p:nvPr/>
        </p:nvSpPr>
        <p:spPr>
          <a:xfrm rot="0">
            <a:off x="10142111" y="3960380"/>
            <a:ext cx="248364" cy="934720"/>
          </a:xfrm>
          <a:prstGeom prst="rect">
            <a:avLst/>
          </a:prstGeom>
        </p:spPr>
        <p:txBody>
          <a:bodyPr anchor="t" rtlCol="false" tIns="0" lIns="0" bIns="0" rIns="0">
            <a:spAutoFit/>
          </a:bodyPr>
          <a:lstStyle/>
          <a:p>
            <a:pPr algn="ctr">
              <a:lnSpc>
                <a:spcPts val="7279"/>
              </a:lnSpc>
            </a:pPr>
            <a:r>
              <a:rPr lang="en-US" sz="5199" b="true">
                <a:solidFill>
                  <a:srgbClr val="000000"/>
                </a:solidFill>
                <a:latin typeface="Poppins Bold"/>
                <a:ea typeface="Poppins Bold"/>
                <a:cs typeface="Poppins Bold"/>
                <a:sym typeface="Poppins Bold"/>
              </a:rPr>
              <a:t>1</a:t>
            </a:r>
          </a:p>
        </p:txBody>
      </p:sp>
      <p:sp>
        <p:nvSpPr>
          <p:cNvPr name="TextBox 28" id="28"/>
          <p:cNvSpPr txBox="true"/>
          <p:nvPr/>
        </p:nvSpPr>
        <p:spPr>
          <a:xfrm rot="0">
            <a:off x="10077758" y="7975659"/>
            <a:ext cx="377071" cy="934720"/>
          </a:xfrm>
          <a:prstGeom prst="rect">
            <a:avLst/>
          </a:prstGeom>
        </p:spPr>
        <p:txBody>
          <a:bodyPr anchor="t" rtlCol="false" tIns="0" lIns="0" bIns="0" rIns="0">
            <a:spAutoFit/>
          </a:bodyPr>
          <a:lstStyle/>
          <a:p>
            <a:pPr algn="ctr">
              <a:lnSpc>
                <a:spcPts val="7279"/>
              </a:lnSpc>
            </a:pPr>
            <a:r>
              <a:rPr lang="en-US" sz="5199" b="true">
                <a:solidFill>
                  <a:srgbClr val="000000"/>
                </a:solidFill>
                <a:latin typeface="Poppins Bold"/>
                <a:ea typeface="Poppins Bold"/>
                <a:cs typeface="Poppins Bold"/>
                <a:sym typeface="Poppins Bold"/>
              </a:rPr>
              <a:t>2</a:t>
            </a:r>
          </a:p>
        </p:txBody>
      </p:sp>
      <p:sp>
        <p:nvSpPr>
          <p:cNvPr name="TextBox 29" id="29"/>
          <p:cNvSpPr txBox="true"/>
          <p:nvPr/>
        </p:nvSpPr>
        <p:spPr>
          <a:xfrm rot="0">
            <a:off x="720089" y="3057727"/>
            <a:ext cx="8423911" cy="2825750"/>
          </a:xfrm>
          <a:prstGeom prst="rect">
            <a:avLst/>
          </a:prstGeom>
        </p:spPr>
        <p:txBody>
          <a:bodyPr anchor="t" rtlCol="false" tIns="0" lIns="0" bIns="0" rIns="0">
            <a:spAutoFit/>
          </a:bodyPr>
          <a:lstStyle/>
          <a:p>
            <a:pPr algn="l" marL="431797" indent="-215899" lvl="1">
              <a:lnSpc>
                <a:spcPts val="2799"/>
              </a:lnSpc>
              <a:buFont typeface="Arial"/>
              <a:buChar char="•"/>
            </a:pPr>
            <a:r>
              <a:rPr lang="en-US" b="true" sz="1999" spc="63">
                <a:solidFill>
                  <a:srgbClr val="FFFFFF"/>
                </a:solidFill>
                <a:latin typeface="Poppins Bold"/>
                <a:ea typeface="Poppins Bold"/>
                <a:cs typeface="Poppins Bold"/>
                <a:sym typeface="Poppins Bold"/>
              </a:rPr>
              <a:t>The Arduino Uno R3 will be used as the main microcontroller to control the smart locker’s hardware components.</a:t>
            </a:r>
          </a:p>
          <a:p>
            <a:pPr algn="l" marL="431797" indent="-215899" lvl="1">
              <a:lnSpc>
                <a:spcPts val="2799"/>
              </a:lnSpc>
              <a:buFont typeface="Arial"/>
              <a:buChar char="•"/>
            </a:pPr>
            <a:r>
              <a:rPr lang="en-US" b="true" sz="1999" spc="63">
                <a:solidFill>
                  <a:srgbClr val="FFFFFF"/>
                </a:solidFill>
                <a:latin typeface="Poppins Bold"/>
                <a:ea typeface="Poppins Bold"/>
                <a:cs typeface="Poppins Bold"/>
                <a:sym typeface="Poppins Bold"/>
              </a:rPr>
              <a:t>Before building the actual prototype, the electronic circuit will be designed and simulated using Tinkercad.</a:t>
            </a:r>
          </a:p>
          <a:p>
            <a:pPr algn="l" marL="431797" indent="-215899" lvl="1">
              <a:lnSpc>
                <a:spcPts val="2799"/>
              </a:lnSpc>
              <a:buFont typeface="Arial"/>
              <a:buChar char="•"/>
            </a:pPr>
            <a:r>
              <a:rPr lang="en-US" b="true" sz="1999" spc="63">
                <a:solidFill>
                  <a:srgbClr val="FFFFFF"/>
                </a:solidFill>
                <a:latin typeface="Poppins Bold"/>
                <a:ea typeface="Poppins Bold"/>
                <a:cs typeface="Poppins Bold"/>
                <a:sym typeface="Poppins Bold"/>
              </a:rPr>
              <a:t>Tinkercad allows for safe, cost-effective testing of component connections, logic flow, and overall system behavior.</a:t>
            </a:r>
          </a:p>
        </p:txBody>
      </p:sp>
      <p:sp>
        <p:nvSpPr>
          <p:cNvPr name="TextBox 30" id="30"/>
          <p:cNvSpPr txBox="true"/>
          <p:nvPr/>
        </p:nvSpPr>
        <p:spPr>
          <a:xfrm rot="0">
            <a:off x="720089" y="7425431"/>
            <a:ext cx="8423911" cy="2120900"/>
          </a:xfrm>
          <a:prstGeom prst="rect">
            <a:avLst/>
          </a:prstGeom>
        </p:spPr>
        <p:txBody>
          <a:bodyPr anchor="t" rtlCol="false" tIns="0" lIns="0" bIns="0" rIns="0">
            <a:spAutoFit/>
          </a:bodyPr>
          <a:lstStyle/>
          <a:p>
            <a:pPr algn="l" marL="431797" indent="-215899" lvl="1">
              <a:lnSpc>
                <a:spcPts val="2799"/>
              </a:lnSpc>
              <a:buFont typeface="Arial"/>
              <a:buChar char="•"/>
            </a:pPr>
            <a:r>
              <a:rPr lang="en-US" b="true" sz="1999" spc="63">
                <a:solidFill>
                  <a:srgbClr val="000000"/>
                </a:solidFill>
                <a:latin typeface="Poppins Bold"/>
                <a:ea typeface="Poppins Bold"/>
                <a:cs typeface="Poppins Bold"/>
                <a:sym typeface="Poppins Bold"/>
              </a:rPr>
              <a:t>O</a:t>
            </a:r>
            <a:r>
              <a:rPr lang="en-US" b="true" sz="1999" spc="63">
                <a:solidFill>
                  <a:srgbClr val="000000"/>
                </a:solidFill>
                <a:latin typeface="Poppins Bold"/>
                <a:ea typeface="Poppins Bold"/>
                <a:cs typeface="Poppins Bold"/>
                <a:sym typeface="Poppins Bold"/>
              </a:rPr>
              <a:t>nce the simulation confirms that the design works as intended, the hardware will be assembled using physical components.</a:t>
            </a:r>
          </a:p>
          <a:p>
            <a:pPr algn="l" marL="431797" indent="-215899" lvl="1">
              <a:lnSpc>
                <a:spcPts val="2799"/>
              </a:lnSpc>
              <a:buFont typeface="Arial"/>
              <a:buChar char="•"/>
            </a:pPr>
            <a:r>
              <a:rPr lang="en-US" b="true" sz="1999" spc="63">
                <a:solidFill>
                  <a:srgbClr val="000000"/>
                </a:solidFill>
                <a:latin typeface="Poppins Bold"/>
                <a:ea typeface="Poppins Bold"/>
                <a:cs typeface="Poppins Bold"/>
                <a:sym typeface="Poppins Bold"/>
              </a:rPr>
              <a:t>This step-by-step process ensures a smooth transition from design to implementation, minimizing errors and rework.</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687003"/>
            <a:chOff x="0" y="0"/>
            <a:chExt cx="8829757" cy="814514"/>
          </a:xfrm>
        </p:grpSpPr>
        <p:sp>
          <p:nvSpPr>
            <p:cNvPr name="Freeform 3" id="3"/>
            <p:cNvSpPr/>
            <p:nvPr/>
          </p:nvSpPr>
          <p:spPr>
            <a:xfrm flipH="false" flipV="false" rot="0">
              <a:off x="0" y="0"/>
              <a:ext cx="8829756" cy="814514"/>
            </a:xfrm>
            <a:custGeom>
              <a:avLst/>
              <a:gdLst/>
              <a:ahLst/>
              <a:cxnLst/>
              <a:rect r="r" b="b" t="t" l="l"/>
              <a:pathLst>
                <a:path h="814514" w="8829756">
                  <a:moveTo>
                    <a:pt x="0" y="0"/>
                  </a:moveTo>
                  <a:lnTo>
                    <a:pt x="8829756" y="0"/>
                  </a:lnTo>
                  <a:lnTo>
                    <a:pt x="8829756" y="814514"/>
                  </a:lnTo>
                  <a:lnTo>
                    <a:pt x="0" y="814514"/>
                  </a:lnTo>
                  <a:close/>
                </a:path>
              </a:pathLst>
            </a:custGeom>
            <a:solidFill>
              <a:srgbClr val="20419A"/>
            </a:solidFill>
          </p:spPr>
        </p:sp>
      </p:grpSp>
      <p:grpSp>
        <p:nvGrpSpPr>
          <p:cNvPr name="Group 4" id="4"/>
          <p:cNvGrpSpPr/>
          <p:nvPr/>
        </p:nvGrpSpPr>
        <p:grpSpPr>
          <a:xfrm rot="0">
            <a:off x="0" y="0"/>
            <a:ext cx="4074704" cy="1687003"/>
            <a:chOff x="0" y="0"/>
            <a:chExt cx="1967336" cy="814514"/>
          </a:xfrm>
        </p:grpSpPr>
        <p:sp>
          <p:nvSpPr>
            <p:cNvPr name="Freeform 5" id="5"/>
            <p:cNvSpPr/>
            <p:nvPr/>
          </p:nvSpPr>
          <p:spPr>
            <a:xfrm flipH="false" flipV="false" rot="0">
              <a:off x="0" y="0"/>
              <a:ext cx="1967336" cy="814514"/>
            </a:xfrm>
            <a:custGeom>
              <a:avLst/>
              <a:gdLst/>
              <a:ahLst/>
              <a:cxnLst/>
              <a:rect r="r" b="b" t="t" l="l"/>
              <a:pathLst>
                <a:path h="814514" w="1967336">
                  <a:moveTo>
                    <a:pt x="0" y="0"/>
                  </a:moveTo>
                  <a:lnTo>
                    <a:pt x="1967336" y="0"/>
                  </a:lnTo>
                  <a:lnTo>
                    <a:pt x="1967336" y="814514"/>
                  </a:lnTo>
                  <a:lnTo>
                    <a:pt x="0" y="814514"/>
                  </a:lnTo>
                  <a:close/>
                </a:path>
              </a:pathLst>
            </a:custGeom>
            <a:solidFill>
              <a:srgbClr val="EDECED"/>
            </a:solidFill>
          </p:spPr>
        </p:sp>
      </p:grpSp>
      <p:grpSp>
        <p:nvGrpSpPr>
          <p:cNvPr name="Group 6" id="6"/>
          <p:cNvGrpSpPr/>
          <p:nvPr/>
        </p:nvGrpSpPr>
        <p:grpSpPr>
          <a:xfrm rot="0">
            <a:off x="0" y="1687003"/>
            <a:ext cx="18288000" cy="315648"/>
            <a:chOff x="0" y="0"/>
            <a:chExt cx="8829757" cy="152400"/>
          </a:xfrm>
        </p:grpSpPr>
        <p:sp>
          <p:nvSpPr>
            <p:cNvPr name="Freeform 7" id="7"/>
            <p:cNvSpPr/>
            <p:nvPr/>
          </p:nvSpPr>
          <p:spPr>
            <a:xfrm flipH="false" flipV="false" rot="0">
              <a:off x="0" y="0"/>
              <a:ext cx="8829756" cy="152400"/>
            </a:xfrm>
            <a:custGeom>
              <a:avLst/>
              <a:gdLst/>
              <a:ahLst/>
              <a:cxnLst/>
              <a:rect r="r" b="b" t="t" l="l"/>
              <a:pathLst>
                <a:path h="152400" w="8829756">
                  <a:moveTo>
                    <a:pt x="0" y="0"/>
                  </a:moveTo>
                  <a:lnTo>
                    <a:pt x="8829756" y="0"/>
                  </a:lnTo>
                  <a:lnTo>
                    <a:pt x="8829756" y="152400"/>
                  </a:lnTo>
                  <a:lnTo>
                    <a:pt x="0" y="152400"/>
                  </a:lnTo>
                  <a:close/>
                </a:path>
              </a:pathLst>
            </a:custGeom>
            <a:solidFill>
              <a:srgbClr val="FDB924"/>
            </a:solidFill>
          </p:spPr>
        </p:sp>
      </p:grpSp>
      <p:grpSp>
        <p:nvGrpSpPr>
          <p:cNvPr name="Group 8" id="8"/>
          <p:cNvGrpSpPr/>
          <p:nvPr/>
        </p:nvGrpSpPr>
        <p:grpSpPr>
          <a:xfrm rot="0">
            <a:off x="4308294" y="3651693"/>
            <a:ext cx="3046004" cy="2035917"/>
            <a:chOff x="0" y="0"/>
            <a:chExt cx="1399372" cy="935325"/>
          </a:xfrm>
        </p:grpSpPr>
        <p:sp>
          <p:nvSpPr>
            <p:cNvPr name="Freeform 9" id="9"/>
            <p:cNvSpPr/>
            <p:nvPr/>
          </p:nvSpPr>
          <p:spPr>
            <a:xfrm flipH="false" flipV="false" rot="0">
              <a:off x="0" y="0"/>
              <a:ext cx="1399372" cy="935325"/>
            </a:xfrm>
            <a:custGeom>
              <a:avLst/>
              <a:gdLst/>
              <a:ahLst/>
              <a:cxnLst/>
              <a:rect r="r" b="b" t="t" l="l"/>
              <a:pathLst>
                <a:path h="935325" w="1399372">
                  <a:moveTo>
                    <a:pt x="0" y="0"/>
                  </a:moveTo>
                  <a:lnTo>
                    <a:pt x="1399372" y="0"/>
                  </a:lnTo>
                  <a:lnTo>
                    <a:pt x="1399372" y="935325"/>
                  </a:lnTo>
                  <a:lnTo>
                    <a:pt x="0" y="935325"/>
                  </a:lnTo>
                  <a:close/>
                </a:path>
              </a:pathLst>
            </a:custGeom>
            <a:blipFill>
              <a:blip r:embed="rId3"/>
              <a:stretch>
                <a:fillRect l="0" t="-4404" r="0" b="-4404"/>
              </a:stretch>
            </a:blipFill>
          </p:spPr>
        </p:sp>
      </p:grpSp>
      <p:grpSp>
        <p:nvGrpSpPr>
          <p:cNvPr name="Group 10" id="10"/>
          <p:cNvGrpSpPr/>
          <p:nvPr/>
        </p:nvGrpSpPr>
        <p:grpSpPr>
          <a:xfrm rot="0">
            <a:off x="786039" y="7221135"/>
            <a:ext cx="3046004" cy="1769217"/>
            <a:chOff x="0" y="0"/>
            <a:chExt cx="1399372" cy="812800"/>
          </a:xfrm>
        </p:grpSpPr>
        <p:sp>
          <p:nvSpPr>
            <p:cNvPr name="Freeform 11" id="11"/>
            <p:cNvSpPr/>
            <p:nvPr/>
          </p:nvSpPr>
          <p:spPr>
            <a:xfrm flipH="false" flipV="false" rot="0">
              <a:off x="0" y="0"/>
              <a:ext cx="1399372" cy="812800"/>
            </a:xfrm>
            <a:custGeom>
              <a:avLst/>
              <a:gdLst/>
              <a:ahLst/>
              <a:cxnLst/>
              <a:rect r="r" b="b" t="t" l="l"/>
              <a:pathLst>
                <a:path h="812800" w="1399372">
                  <a:moveTo>
                    <a:pt x="0" y="0"/>
                  </a:moveTo>
                  <a:lnTo>
                    <a:pt x="1399372" y="0"/>
                  </a:lnTo>
                  <a:lnTo>
                    <a:pt x="1399372" y="812800"/>
                  </a:lnTo>
                  <a:lnTo>
                    <a:pt x="0" y="812800"/>
                  </a:lnTo>
                  <a:close/>
                </a:path>
              </a:pathLst>
            </a:custGeom>
            <a:blipFill>
              <a:blip r:embed="rId4"/>
              <a:stretch>
                <a:fillRect l="0" t="-40216" r="0" b="-31949"/>
              </a:stretch>
            </a:blipFill>
          </p:spPr>
        </p:sp>
      </p:grpSp>
      <p:grpSp>
        <p:nvGrpSpPr>
          <p:cNvPr name="Group 12" id="12"/>
          <p:cNvGrpSpPr/>
          <p:nvPr/>
        </p:nvGrpSpPr>
        <p:grpSpPr>
          <a:xfrm rot="0">
            <a:off x="4308294" y="7221135"/>
            <a:ext cx="3046004" cy="1769217"/>
            <a:chOff x="0" y="0"/>
            <a:chExt cx="1399372" cy="812800"/>
          </a:xfrm>
        </p:grpSpPr>
        <p:sp>
          <p:nvSpPr>
            <p:cNvPr name="Freeform 13" id="13"/>
            <p:cNvSpPr/>
            <p:nvPr/>
          </p:nvSpPr>
          <p:spPr>
            <a:xfrm flipH="false" flipV="false" rot="0">
              <a:off x="0" y="0"/>
              <a:ext cx="1399372" cy="812800"/>
            </a:xfrm>
            <a:custGeom>
              <a:avLst/>
              <a:gdLst/>
              <a:ahLst/>
              <a:cxnLst/>
              <a:rect r="r" b="b" t="t" l="l"/>
              <a:pathLst>
                <a:path h="812800" w="1399372">
                  <a:moveTo>
                    <a:pt x="0" y="0"/>
                  </a:moveTo>
                  <a:lnTo>
                    <a:pt x="1399372" y="0"/>
                  </a:lnTo>
                  <a:lnTo>
                    <a:pt x="1399372" y="812800"/>
                  </a:lnTo>
                  <a:lnTo>
                    <a:pt x="0" y="812800"/>
                  </a:lnTo>
                  <a:close/>
                </a:path>
              </a:pathLst>
            </a:custGeom>
            <a:blipFill>
              <a:blip r:embed="rId5"/>
              <a:stretch>
                <a:fillRect l="0" t="-18696" r="0" b="-10429"/>
              </a:stretch>
            </a:blipFill>
          </p:spPr>
        </p:sp>
      </p:grpSp>
      <p:grpSp>
        <p:nvGrpSpPr>
          <p:cNvPr name="Group 14" id="14"/>
          <p:cNvGrpSpPr/>
          <p:nvPr/>
        </p:nvGrpSpPr>
        <p:grpSpPr>
          <a:xfrm rot="0">
            <a:off x="7830548" y="7221135"/>
            <a:ext cx="3046004" cy="1769217"/>
            <a:chOff x="0" y="0"/>
            <a:chExt cx="1399372" cy="812800"/>
          </a:xfrm>
        </p:grpSpPr>
        <p:sp>
          <p:nvSpPr>
            <p:cNvPr name="Freeform 15" id="15"/>
            <p:cNvSpPr/>
            <p:nvPr/>
          </p:nvSpPr>
          <p:spPr>
            <a:xfrm flipH="false" flipV="false" rot="0">
              <a:off x="0" y="0"/>
              <a:ext cx="1399372" cy="812800"/>
            </a:xfrm>
            <a:custGeom>
              <a:avLst/>
              <a:gdLst/>
              <a:ahLst/>
              <a:cxnLst/>
              <a:rect r="r" b="b" t="t" l="l"/>
              <a:pathLst>
                <a:path h="812800" w="1399372">
                  <a:moveTo>
                    <a:pt x="0" y="0"/>
                  </a:moveTo>
                  <a:lnTo>
                    <a:pt x="1399372" y="0"/>
                  </a:lnTo>
                  <a:lnTo>
                    <a:pt x="1399372" y="812800"/>
                  </a:lnTo>
                  <a:lnTo>
                    <a:pt x="0" y="812800"/>
                  </a:lnTo>
                  <a:close/>
                </a:path>
              </a:pathLst>
            </a:custGeom>
            <a:blipFill>
              <a:blip r:embed="rId6"/>
              <a:stretch>
                <a:fillRect l="0" t="-31949" r="0" b="-40216"/>
              </a:stretch>
            </a:blipFill>
          </p:spPr>
        </p:sp>
      </p:grpSp>
      <p:grpSp>
        <p:nvGrpSpPr>
          <p:cNvPr name="Group 16" id="16"/>
          <p:cNvGrpSpPr/>
          <p:nvPr/>
        </p:nvGrpSpPr>
        <p:grpSpPr>
          <a:xfrm rot="0">
            <a:off x="11352802" y="7221135"/>
            <a:ext cx="3046004" cy="1769217"/>
            <a:chOff x="0" y="0"/>
            <a:chExt cx="1399372" cy="812800"/>
          </a:xfrm>
        </p:grpSpPr>
        <p:sp>
          <p:nvSpPr>
            <p:cNvPr name="Freeform 17" id="17"/>
            <p:cNvSpPr/>
            <p:nvPr/>
          </p:nvSpPr>
          <p:spPr>
            <a:xfrm flipH="false" flipV="false" rot="0">
              <a:off x="0" y="0"/>
              <a:ext cx="1399372" cy="812800"/>
            </a:xfrm>
            <a:custGeom>
              <a:avLst/>
              <a:gdLst/>
              <a:ahLst/>
              <a:cxnLst/>
              <a:rect r="r" b="b" t="t" l="l"/>
              <a:pathLst>
                <a:path h="812800" w="1399372">
                  <a:moveTo>
                    <a:pt x="0" y="0"/>
                  </a:moveTo>
                  <a:lnTo>
                    <a:pt x="1399372" y="0"/>
                  </a:lnTo>
                  <a:lnTo>
                    <a:pt x="1399372" y="812800"/>
                  </a:lnTo>
                  <a:lnTo>
                    <a:pt x="0" y="812800"/>
                  </a:lnTo>
                  <a:close/>
                </a:path>
              </a:pathLst>
            </a:custGeom>
            <a:blipFill>
              <a:blip r:embed="rId7"/>
              <a:stretch>
                <a:fillRect l="0" t="-37461" r="0" b="-34705"/>
              </a:stretch>
            </a:blipFill>
          </p:spPr>
        </p:sp>
      </p:grpSp>
      <p:grpSp>
        <p:nvGrpSpPr>
          <p:cNvPr name="Group 18" id="18"/>
          <p:cNvGrpSpPr/>
          <p:nvPr/>
        </p:nvGrpSpPr>
        <p:grpSpPr>
          <a:xfrm rot="0">
            <a:off x="7830548" y="3651693"/>
            <a:ext cx="3046004" cy="2035917"/>
            <a:chOff x="0" y="0"/>
            <a:chExt cx="1399372" cy="935325"/>
          </a:xfrm>
        </p:grpSpPr>
        <p:sp>
          <p:nvSpPr>
            <p:cNvPr name="Freeform 19" id="19"/>
            <p:cNvSpPr/>
            <p:nvPr/>
          </p:nvSpPr>
          <p:spPr>
            <a:xfrm flipH="false" flipV="false" rot="0">
              <a:off x="0" y="0"/>
              <a:ext cx="1399372" cy="935325"/>
            </a:xfrm>
            <a:custGeom>
              <a:avLst/>
              <a:gdLst/>
              <a:ahLst/>
              <a:cxnLst/>
              <a:rect r="r" b="b" t="t" l="l"/>
              <a:pathLst>
                <a:path h="935325" w="1399372">
                  <a:moveTo>
                    <a:pt x="0" y="0"/>
                  </a:moveTo>
                  <a:lnTo>
                    <a:pt x="1399372" y="0"/>
                  </a:lnTo>
                  <a:lnTo>
                    <a:pt x="1399372" y="935325"/>
                  </a:lnTo>
                  <a:lnTo>
                    <a:pt x="0" y="935325"/>
                  </a:lnTo>
                  <a:close/>
                </a:path>
              </a:pathLst>
            </a:custGeom>
            <a:blipFill>
              <a:blip r:embed="rId8"/>
              <a:stretch>
                <a:fillRect l="0" t="-6105" r="0" b="-6105"/>
              </a:stretch>
            </a:blipFill>
          </p:spPr>
        </p:sp>
      </p:grpSp>
      <p:grpSp>
        <p:nvGrpSpPr>
          <p:cNvPr name="Group 20" id="20"/>
          <p:cNvGrpSpPr/>
          <p:nvPr/>
        </p:nvGrpSpPr>
        <p:grpSpPr>
          <a:xfrm rot="0">
            <a:off x="11352802" y="3651693"/>
            <a:ext cx="3046004" cy="2035917"/>
            <a:chOff x="0" y="0"/>
            <a:chExt cx="1399372" cy="935325"/>
          </a:xfrm>
        </p:grpSpPr>
        <p:sp>
          <p:nvSpPr>
            <p:cNvPr name="Freeform 21" id="21"/>
            <p:cNvSpPr/>
            <p:nvPr/>
          </p:nvSpPr>
          <p:spPr>
            <a:xfrm flipH="false" flipV="false" rot="0">
              <a:off x="0" y="0"/>
              <a:ext cx="1399372" cy="935325"/>
            </a:xfrm>
            <a:custGeom>
              <a:avLst/>
              <a:gdLst/>
              <a:ahLst/>
              <a:cxnLst/>
              <a:rect r="r" b="b" t="t" l="l"/>
              <a:pathLst>
                <a:path h="935325" w="1399372">
                  <a:moveTo>
                    <a:pt x="0" y="0"/>
                  </a:moveTo>
                  <a:lnTo>
                    <a:pt x="1399372" y="0"/>
                  </a:lnTo>
                  <a:lnTo>
                    <a:pt x="1399372" y="935325"/>
                  </a:lnTo>
                  <a:lnTo>
                    <a:pt x="0" y="935325"/>
                  </a:lnTo>
                  <a:close/>
                </a:path>
              </a:pathLst>
            </a:custGeom>
            <a:blipFill>
              <a:blip r:embed="rId9"/>
              <a:stretch>
                <a:fillRect l="0" t="-6198" r="0" b="-6198"/>
              </a:stretch>
            </a:blipFill>
          </p:spPr>
        </p:sp>
      </p:grpSp>
      <p:grpSp>
        <p:nvGrpSpPr>
          <p:cNvPr name="Group 22" id="22"/>
          <p:cNvGrpSpPr/>
          <p:nvPr/>
        </p:nvGrpSpPr>
        <p:grpSpPr>
          <a:xfrm rot="0">
            <a:off x="14875056" y="3651693"/>
            <a:ext cx="3046004" cy="2035917"/>
            <a:chOff x="0" y="0"/>
            <a:chExt cx="1399372" cy="935325"/>
          </a:xfrm>
        </p:grpSpPr>
        <p:sp>
          <p:nvSpPr>
            <p:cNvPr name="Freeform 23" id="23"/>
            <p:cNvSpPr/>
            <p:nvPr/>
          </p:nvSpPr>
          <p:spPr>
            <a:xfrm flipH="false" flipV="false" rot="0">
              <a:off x="0" y="0"/>
              <a:ext cx="1399372" cy="935325"/>
            </a:xfrm>
            <a:custGeom>
              <a:avLst/>
              <a:gdLst/>
              <a:ahLst/>
              <a:cxnLst/>
              <a:rect r="r" b="b" t="t" l="l"/>
              <a:pathLst>
                <a:path h="935325" w="1399372">
                  <a:moveTo>
                    <a:pt x="0" y="0"/>
                  </a:moveTo>
                  <a:lnTo>
                    <a:pt x="1399372" y="0"/>
                  </a:lnTo>
                  <a:lnTo>
                    <a:pt x="1399372" y="935325"/>
                  </a:lnTo>
                  <a:lnTo>
                    <a:pt x="0" y="935325"/>
                  </a:lnTo>
                  <a:close/>
                </a:path>
              </a:pathLst>
            </a:custGeom>
            <a:blipFill>
              <a:blip r:embed="rId10"/>
              <a:stretch>
                <a:fillRect l="0" t="-41569" r="0" b="-8043"/>
              </a:stretch>
            </a:blipFill>
          </p:spPr>
        </p:sp>
      </p:grpSp>
      <p:grpSp>
        <p:nvGrpSpPr>
          <p:cNvPr name="Group 24" id="24"/>
          <p:cNvGrpSpPr/>
          <p:nvPr/>
        </p:nvGrpSpPr>
        <p:grpSpPr>
          <a:xfrm rot="0">
            <a:off x="786039" y="3651693"/>
            <a:ext cx="3046004" cy="2035917"/>
            <a:chOff x="0" y="0"/>
            <a:chExt cx="1399372" cy="935325"/>
          </a:xfrm>
        </p:grpSpPr>
        <p:sp>
          <p:nvSpPr>
            <p:cNvPr name="Freeform 25" id="25"/>
            <p:cNvSpPr/>
            <p:nvPr/>
          </p:nvSpPr>
          <p:spPr>
            <a:xfrm flipH="false" flipV="false" rot="0">
              <a:off x="0" y="0"/>
              <a:ext cx="1399372" cy="935325"/>
            </a:xfrm>
            <a:custGeom>
              <a:avLst/>
              <a:gdLst/>
              <a:ahLst/>
              <a:cxnLst/>
              <a:rect r="r" b="b" t="t" l="l"/>
              <a:pathLst>
                <a:path h="935325" w="1399372">
                  <a:moveTo>
                    <a:pt x="0" y="0"/>
                  </a:moveTo>
                  <a:lnTo>
                    <a:pt x="1399372" y="0"/>
                  </a:lnTo>
                  <a:lnTo>
                    <a:pt x="1399372" y="935325"/>
                  </a:lnTo>
                  <a:lnTo>
                    <a:pt x="0" y="935325"/>
                  </a:lnTo>
                  <a:close/>
                </a:path>
              </a:pathLst>
            </a:custGeom>
            <a:blipFill>
              <a:blip r:embed="rId11"/>
              <a:stretch>
                <a:fillRect l="0" t="-22411" r="0" b="-27201"/>
              </a:stretch>
            </a:blipFill>
          </p:spPr>
        </p:sp>
      </p:grpSp>
      <p:grpSp>
        <p:nvGrpSpPr>
          <p:cNvPr name="Group 26" id="26"/>
          <p:cNvGrpSpPr/>
          <p:nvPr/>
        </p:nvGrpSpPr>
        <p:grpSpPr>
          <a:xfrm rot="0">
            <a:off x="14875056" y="7221135"/>
            <a:ext cx="3046004" cy="1769217"/>
            <a:chOff x="0" y="0"/>
            <a:chExt cx="1399372" cy="812800"/>
          </a:xfrm>
        </p:grpSpPr>
        <p:sp>
          <p:nvSpPr>
            <p:cNvPr name="Freeform 27" id="27"/>
            <p:cNvSpPr/>
            <p:nvPr/>
          </p:nvSpPr>
          <p:spPr>
            <a:xfrm flipH="false" flipV="false" rot="0">
              <a:off x="0" y="0"/>
              <a:ext cx="1399372" cy="812800"/>
            </a:xfrm>
            <a:custGeom>
              <a:avLst/>
              <a:gdLst/>
              <a:ahLst/>
              <a:cxnLst/>
              <a:rect r="r" b="b" t="t" l="l"/>
              <a:pathLst>
                <a:path h="812800" w="1399372">
                  <a:moveTo>
                    <a:pt x="0" y="0"/>
                  </a:moveTo>
                  <a:lnTo>
                    <a:pt x="1399372" y="0"/>
                  </a:lnTo>
                  <a:lnTo>
                    <a:pt x="1399372" y="812800"/>
                  </a:lnTo>
                  <a:lnTo>
                    <a:pt x="0" y="812800"/>
                  </a:lnTo>
                  <a:close/>
                </a:path>
              </a:pathLst>
            </a:custGeom>
            <a:blipFill>
              <a:blip r:embed="rId12"/>
              <a:stretch>
                <a:fillRect l="0" t="-11442" r="0" b="-11442"/>
              </a:stretch>
            </a:blipFill>
          </p:spPr>
        </p:sp>
      </p:grpSp>
      <p:grpSp>
        <p:nvGrpSpPr>
          <p:cNvPr name="Group 28" id="28"/>
          <p:cNvGrpSpPr/>
          <p:nvPr/>
        </p:nvGrpSpPr>
        <p:grpSpPr>
          <a:xfrm rot="0">
            <a:off x="391072" y="3430042"/>
            <a:ext cx="743093" cy="703227"/>
            <a:chOff x="0" y="0"/>
            <a:chExt cx="1032677" cy="977275"/>
          </a:xfrm>
        </p:grpSpPr>
        <p:sp>
          <p:nvSpPr>
            <p:cNvPr name="Freeform 29" id="29"/>
            <p:cNvSpPr/>
            <p:nvPr/>
          </p:nvSpPr>
          <p:spPr>
            <a:xfrm flipH="false" flipV="false" rot="0">
              <a:off x="0" y="0"/>
              <a:ext cx="1032677" cy="977275"/>
            </a:xfrm>
            <a:custGeom>
              <a:avLst/>
              <a:gdLst/>
              <a:ahLst/>
              <a:cxnLst/>
              <a:rect r="r" b="b" t="t" l="l"/>
              <a:pathLst>
                <a:path h="977275" w="1032677">
                  <a:moveTo>
                    <a:pt x="516338" y="0"/>
                  </a:moveTo>
                  <a:cubicBezTo>
                    <a:pt x="231173" y="0"/>
                    <a:pt x="0" y="218770"/>
                    <a:pt x="0" y="488638"/>
                  </a:cubicBezTo>
                  <a:cubicBezTo>
                    <a:pt x="0" y="758505"/>
                    <a:pt x="231173" y="977275"/>
                    <a:pt x="516338" y="977275"/>
                  </a:cubicBezTo>
                  <a:cubicBezTo>
                    <a:pt x="801504" y="977275"/>
                    <a:pt x="1032677" y="758505"/>
                    <a:pt x="1032677" y="488638"/>
                  </a:cubicBezTo>
                  <a:cubicBezTo>
                    <a:pt x="1032677" y="218770"/>
                    <a:pt x="801504" y="0"/>
                    <a:pt x="516338" y="0"/>
                  </a:cubicBezTo>
                  <a:close/>
                </a:path>
              </a:pathLst>
            </a:custGeom>
            <a:solidFill>
              <a:srgbClr val="763F9B"/>
            </a:solidFill>
          </p:spPr>
        </p:sp>
        <p:sp>
          <p:nvSpPr>
            <p:cNvPr name="TextBox 30" id="30"/>
            <p:cNvSpPr txBox="true"/>
            <p:nvPr/>
          </p:nvSpPr>
          <p:spPr>
            <a:xfrm>
              <a:off x="96813" y="34470"/>
              <a:ext cx="839050" cy="851186"/>
            </a:xfrm>
            <a:prstGeom prst="rect">
              <a:avLst/>
            </a:prstGeom>
          </p:spPr>
          <p:txBody>
            <a:bodyPr anchor="ctr" rtlCol="false" tIns="50800" lIns="50800" bIns="50800" rIns="50800"/>
            <a:lstStyle/>
            <a:p>
              <a:pPr algn="ctr">
                <a:lnSpc>
                  <a:spcPts val="2799"/>
                </a:lnSpc>
              </a:pPr>
              <a:r>
                <a:rPr lang="en-US" b="true" sz="1999" spc="63">
                  <a:solidFill>
                    <a:srgbClr val="FFFFFF"/>
                  </a:solidFill>
                  <a:latin typeface="Poppins Bold"/>
                  <a:ea typeface="Poppins Bold"/>
                  <a:cs typeface="Poppins Bold"/>
                  <a:sym typeface="Poppins Bold"/>
                </a:rPr>
                <a:t>1</a:t>
              </a:r>
            </a:p>
          </p:txBody>
        </p:sp>
      </p:grpSp>
      <p:grpSp>
        <p:nvGrpSpPr>
          <p:cNvPr name="Group 31" id="31"/>
          <p:cNvGrpSpPr/>
          <p:nvPr/>
        </p:nvGrpSpPr>
        <p:grpSpPr>
          <a:xfrm rot="0">
            <a:off x="3936747" y="3430042"/>
            <a:ext cx="743093" cy="703227"/>
            <a:chOff x="0" y="0"/>
            <a:chExt cx="1032677" cy="977275"/>
          </a:xfrm>
        </p:grpSpPr>
        <p:sp>
          <p:nvSpPr>
            <p:cNvPr name="Freeform 32" id="32"/>
            <p:cNvSpPr/>
            <p:nvPr/>
          </p:nvSpPr>
          <p:spPr>
            <a:xfrm flipH="false" flipV="false" rot="0">
              <a:off x="0" y="0"/>
              <a:ext cx="1032677" cy="977275"/>
            </a:xfrm>
            <a:custGeom>
              <a:avLst/>
              <a:gdLst/>
              <a:ahLst/>
              <a:cxnLst/>
              <a:rect r="r" b="b" t="t" l="l"/>
              <a:pathLst>
                <a:path h="977275" w="1032677">
                  <a:moveTo>
                    <a:pt x="516338" y="0"/>
                  </a:moveTo>
                  <a:cubicBezTo>
                    <a:pt x="231173" y="0"/>
                    <a:pt x="0" y="218770"/>
                    <a:pt x="0" y="488638"/>
                  </a:cubicBezTo>
                  <a:cubicBezTo>
                    <a:pt x="0" y="758505"/>
                    <a:pt x="231173" y="977275"/>
                    <a:pt x="516338" y="977275"/>
                  </a:cubicBezTo>
                  <a:cubicBezTo>
                    <a:pt x="801504" y="977275"/>
                    <a:pt x="1032677" y="758505"/>
                    <a:pt x="1032677" y="488638"/>
                  </a:cubicBezTo>
                  <a:cubicBezTo>
                    <a:pt x="1032677" y="218770"/>
                    <a:pt x="801504" y="0"/>
                    <a:pt x="516338" y="0"/>
                  </a:cubicBezTo>
                  <a:close/>
                </a:path>
              </a:pathLst>
            </a:custGeom>
            <a:solidFill>
              <a:srgbClr val="763F9B"/>
            </a:solidFill>
          </p:spPr>
        </p:sp>
        <p:sp>
          <p:nvSpPr>
            <p:cNvPr name="TextBox 33" id="33"/>
            <p:cNvSpPr txBox="true"/>
            <p:nvPr/>
          </p:nvSpPr>
          <p:spPr>
            <a:xfrm>
              <a:off x="96813" y="34470"/>
              <a:ext cx="839050" cy="851186"/>
            </a:xfrm>
            <a:prstGeom prst="rect">
              <a:avLst/>
            </a:prstGeom>
          </p:spPr>
          <p:txBody>
            <a:bodyPr anchor="ctr" rtlCol="false" tIns="50800" lIns="50800" bIns="50800" rIns="50800"/>
            <a:lstStyle/>
            <a:p>
              <a:pPr algn="ctr">
                <a:lnSpc>
                  <a:spcPts val="2799"/>
                </a:lnSpc>
              </a:pPr>
              <a:r>
                <a:rPr lang="en-US" b="true" sz="1999" spc="63">
                  <a:solidFill>
                    <a:srgbClr val="FFFFFF"/>
                  </a:solidFill>
                  <a:latin typeface="Poppins Bold"/>
                  <a:ea typeface="Poppins Bold"/>
                  <a:cs typeface="Poppins Bold"/>
                  <a:sym typeface="Poppins Bold"/>
                </a:rPr>
                <a:t>2</a:t>
              </a:r>
            </a:p>
          </p:txBody>
        </p:sp>
      </p:grpSp>
      <p:grpSp>
        <p:nvGrpSpPr>
          <p:cNvPr name="Group 34" id="34"/>
          <p:cNvGrpSpPr/>
          <p:nvPr/>
        </p:nvGrpSpPr>
        <p:grpSpPr>
          <a:xfrm rot="0">
            <a:off x="7469732" y="3430042"/>
            <a:ext cx="743093" cy="703227"/>
            <a:chOff x="0" y="0"/>
            <a:chExt cx="1032677" cy="977275"/>
          </a:xfrm>
        </p:grpSpPr>
        <p:sp>
          <p:nvSpPr>
            <p:cNvPr name="Freeform 35" id="35"/>
            <p:cNvSpPr/>
            <p:nvPr/>
          </p:nvSpPr>
          <p:spPr>
            <a:xfrm flipH="false" flipV="false" rot="0">
              <a:off x="0" y="0"/>
              <a:ext cx="1032677" cy="977275"/>
            </a:xfrm>
            <a:custGeom>
              <a:avLst/>
              <a:gdLst/>
              <a:ahLst/>
              <a:cxnLst/>
              <a:rect r="r" b="b" t="t" l="l"/>
              <a:pathLst>
                <a:path h="977275" w="1032677">
                  <a:moveTo>
                    <a:pt x="516338" y="0"/>
                  </a:moveTo>
                  <a:cubicBezTo>
                    <a:pt x="231173" y="0"/>
                    <a:pt x="0" y="218770"/>
                    <a:pt x="0" y="488638"/>
                  </a:cubicBezTo>
                  <a:cubicBezTo>
                    <a:pt x="0" y="758505"/>
                    <a:pt x="231173" y="977275"/>
                    <a:pt x="516338" y="977275"/>
                  </a:cubicBezTo>
                  <a:cubicBezTo>
                    <a:pt x="801504" y="977275"/>
                    <a:pt x="1032677" y="758505"/>
                    <a:pt x="1032677" y="488638"/>
                  </a:cubicBezTo>
                  <a:cubicBezTo>
                    <a:pt x="1032677" y="218770"/>
                    <a:pt x="801504" y="0"/>
                    <a:pt x="516338" y="0"/>
                  </a:cubicBezTo>
                  <a:close/>
                </a:path>
              </a:pathLst>
            </a:custGeom>
            <a:solidFill>
              <a:srgbClr val="763F9B"/>
            </a:solidFill>
          </p:spPr>
        </p:sp>
        <p:sp>
          <p:nvSpPr>
            <p:cNvPr name="TextBox 36" id="36"/>
            <p:cNvSpPr txBox="true"/>
            <p:nvPr/>
          </p:nvSpPr>
          <p:spPr>
            <a:xfrm>
              <a:off x="96813" y="34470"/>
              <a:ext cx="839050" cy="851186"/>
            </a:xfrm>
            <a:prstGeom prst="rect">
              <a:avLst/>
            </a:prstGeom>
          </p:spPr>
          <p:txBody>
            <a:bodyPr anchor="ctr" rtlCol="false" tIns="50800" lIns="50800" bIns="50800" rIns="50800"/>
            <a:lstStyle/>
            <a:p>
              <a:pPr algn="ctr">
                <a:lnSpc>
                  <a:spcPts val="2799"/>
                </a:lnSpc>
              </a:pPr>
              <a:r>
                <a:rPr lang="en-US" b="true" sz="1999" spc="63">
                  <a:solidFill>
                    <a:srgbClr val="FFFFFF"/>
                  </a:solidFill>
                  <a:latin typeface="Poppins Bold"/>
                  <a:ea typeface="Poppins Bold"/>
                  <a:cs typeface="Poppins Bold"/>
                  <a:sym typeface="Poppins Bold"/>
                </a:rPr>
                <a:t>3</a:t>
              </a:r>
            </a:p>
          </p:txBody>
        </p:sp>
      </p:grpSp>
      <p:grpSp>
        <p:nvGrpSpPr>
          <p:cNvPr name="Group 37" id="37"/>
          <p:cNvGrpSpPr/>
          <p:nvPr/>
        </p:nvGrpSpPr>
        <p:grpSpPr>
          <a:xfrm rot="0">
            <a:off x="10990852" y="3430042"/>
            <a:ext cx="743093" cy="703227"/>
            <a:chOff x="0" y="0"/>
            <a:chExt cx="1032677" cy="977275"/>
          </a:xfrm>
        </p:grpSpPr>
        <p:sp>
          <p:nvSpPr>
            <p:cNvPr name="Freeform 38" id="38"/>
            <p:cNvSpPr/>
            <p:nvPr/>
          </p:nvSpPr>
          <p:spPr>
            <a:xfrm flipH="false" flipV="false" rot="0">
              <a:off x="0" y="0"/>
              <a:ext cx="1032677" cy="977275"/>
            </a:xfrm>
            <a:custGeom>
              <a:avLst/>
              <a:gdLst/>
              <a:ahLst/>
              <a:cxnLst/>
              <a:rect r="r" b="b" t="t" l="l"/>
              <a:pathLst>
                <a:path h="977275" w="1032677">
                  <a:moveTo>
                    <a:pt x="516338" y="0"/>
                  </a:moveTo>
                  <a:cubicBezTo>
                    <a:pt x="231173" y="0"/>
                    <a:pt x="0" y="218770"/>
                    <a:pt x="0" y="488638"/>
                  </a:cubicBezTo>
                  <a:cubicBezTo>
                    <a:pt x="0" y="758505"/>
                    <a:pt x="231173" y="977275"/>
                    <a:pt x="516338" y="977275"/>
                  </a:cubicBezTo>
                  <a:cubicBezTo>
                    <a:pt x="801504" y="977275"/>
                    <a:pt x="1032677" y="758505"/>
                    <a:pt x="1032677" y="488638"/>
                  </a:cubicBezTo>
                  <a:cubicBezTo>
                    <a:pt x="1032677" y="218770"/>
                    <a:pt x="801504" y="0"/>
                    <a:pt x="516338" y="0"/>
                  </a:cubicBezTo>
                  <a:close/>
                </a:path>
              </a:pathLst>
            </a:custGeom>
            <a:solidFill>
              <a:srgbClr val="763F9B"/>
            </a:solidFill>
          </p:spPr>
        </p:sp>
        <p:sp>
          <p:nvSpPr>
            <p:cNvPr name="TextBox 39" id="39"/>
            <p:cNvSpPr txBox="true"/>
            <p:nvPr/>
          </p:nvSpPr>
          <p:spPr>
            <a:xfrm>
              <a:off x="96813" y="34470"/>
              <a:ext cx="839050" cy="851186"/>
            </a:xfrm>
            <a:prstGeom prst="rect">
              <a:avLst/>
            </a:prstGeom>
          </p:spPr>
          <p:txBody>
            <a:bodyPr anchor="ctr" rtlCol="false" tIns="50800" lIns="50800" bIns="50800" rIns="50800"/>
            <a:lstStyle/>
            <a:p>
              <a:pPr algn="ctr">
                <a:lnSpc>
                  <a:spcPts val="2799"/>
                </a:lnSpc>
              </a:pPr>
              <a:r>
                <a:rPr lang="en-US" b="true" sz="1999" spc="63">
                  <a:solidFill>
                    <a:srgbClr val="FFFFFF"/>
                  </a:solidFill>
                  <a:latin typeface="Poppins Bold"/>
                  <a:ea typeface="Poppins Bold"/>
                  <a:cs typeface="Poppins Bold"/>
                  <a:sym typeface="Poppins Bold"/>
                </a:rPr>
                <a:t>4</a:t>
              </a:r>
            </a:p>
          </p:txBody>
        </p:sp>
      </p:grpSp>
      <p:grpSp>
        <p:nvGrpSpPr>
          <p:cNvPr name="Group 40" id="40"/>
          <p:cNvGrpSpPr/>
          <p:nvPr/>
        </p:nvGrpSpPr>
        <p:grpSpPr>
          <a:xfrm rot="0">
            <a:off x="14513106" y="3429197"/>
            <a:ext cx="743093" cy="703227"/>
            <a:chOff x="0" y="0"/>
            <a:chExt cx="1032677" cy="977275"/>
          </a:xfrm>
        </p:grpSpPr>
        <p:sp>
          <p:nvSpPr>
            <p:cNvPr name="Freeform 41" id="41"/>
            <p:cNvSpPr/>
            <p:nvPr/>
          </p:nvSpPr>
          <p:spPr>
            <a:xfrm flipH="false" flipV="false" rot="0">
              <a:off x="0" y="0"/>
              <a:ext cx="1032677" cy="977275"/>
            </a:xfrm>
            <a:custGeom>
              <a:avLst/>
              <a:gdLst/>
              <a:ahLst/>
              <a:cxnLst/>
              <a:rect r="r" b="b" t="t" l="l"/>
              <a:pathLst>
                <a:path h="977275" w="1032677">
                  <a:moveTo>
                    <a:pt x="516338" y="0"/>
                  </a:moveTo>
                  <a:cubicBezTo>
                    <a:pt x="231173" y="0"/>
                    <a:pt x="0" y="218770"/>
                    <a:pt x="0" y="488638"/>
                  </a:cubicBezTo>
                  <a:cubicBezTo>
                    <a:pt x="0" y="758505"/>
                    <a:pt x="231173" y="977275"/>
                    <a:pt x="516338" y="977275"/>
                  </a:cubicBezTo>
                  <a:cubicBezTo>
                    <a:pt x="801504" y="977275"/>
                    <a:pt x="1032677" y="758505"/>
                    <a:pt x="1032677" y="488638"/>
                  </a:cubicBezTo>
                  <a:cubicBezTo>
                    <a:pt x="1032677" y="218770"/>
                    <a:pt x="801504" y="0"/>
                    <a:pt x="516338" y="0"/>
                  </a:cubicBezTo>
                  <a:close/>
                </a:path>
              </a:pathLst>
            </a:custGeom>
            <a:solidFill>
              <a:srgbClr val="763F9B"/>
            </a:solidFill>
          </p:spPr>
        </p:sp>
        <p:sp>
          <p:nvSpPr>
            <p:cNvPr name="TextBox 42" id="42"/>
            <p:cNvSpPr txBox="true"/>
            <p:nvPr/>
          </p:nvSpPr>
          <p:spPr>
            <a:xfrm>
              <a:off x="96813" y="34470"/>
              <a:ext cx="839050" cy="851186"/>
            </a:xfrm>
            <a:prstGeom prst="rect">
              <a:avLst/>
            </a:prstGeom>
          </p:spPr>
          <p:txBody>
            <a:bodyPr anchor="ctr" rtlCol="false" tIns="50800" lIns="50800" bIns="50800" rIns="50800"/>
            <a:lstStyle/>
            <a:p>
              <a:pPr algn="ctr">
                <a:lnSpc>
                  <a:spcPts val="2799"/>
                </a:lnSpc>
              </a:pPr>
              <a:r>
                <a:rPr lang="en-US" b="true" sz="1999" spc="63">
                  <a:solidFill>
                    <a:srgbClr val="FFFFFF"/>
                  </a:solidFill>
                  <a:latin typeface="Poppins Bold"/>
                  <a:ea typeface="Poppins Bold"/>
                  <a:cs typeface="Poppins Bold"/>
                  <a:sym typeface="Poppins Bold"/>
                </a:rPr>
                <a:t>5</a:t>
              </a:r>
            </a:p>
          </p:txBody>
        </p:sp>
      </p:grpSp>
      <p:sp>
        <p:nvSpPr>
          <p:cNvPr name="TextBox 43" id="43"/>
          <p:cNvSpPr txBox="true"/>
          <p:nvPr/>
        </p:nvSpPr>
        <p:spPr>
          <a:xfrm rot="0">
            <a:off x="7829945" y="5830485"/>
            <a:ext cx="3046004" cy="559435"/>
          </a:xfrm>
          <a:prstGeom prst="rect">
            <a:avLst/>
          </a:prstGeom>
        </p:spPr>
        <p:txBody>
          <a:bodyPr anchor="t" rtlCol="false" tIns="0" lIns="0" bIns="0" rIns="0">
            <a:spAutoFit/>
          </a:bodyPr>
          <a:lstStyle/>
          <a:p>
            <a:pPr algn="ctr">
              <a:lnSpc>
                <a:spcPts val="2239"/>
              </a:lnSpc>
              <a:spcBef>
                <a:spcPct val="0"/>
              </a:spcBef>
            </a:pPr>
            <a:r>
              <a:rPr lang="en-US" b="true" sz="1599" spc="51">
                <a:solidFill>
                  <a:srgbClr val="000000"/>
                </a:solidFill>
                <a:latin typeface="Poppins Bold"/>
                <a:ea typeface="Poppins Bold"/>
                <a:cs typeface="Poppins Bold"/>
                <a:sym typeface="Poppins Bold"/>
              </a:rPr>
              <a:t>To allow manual entry of OTP or password.</a:t>
            </a:r>
          </a:p>
        </p:txBody>
      </p:sp>
      <p:grpSp>
        <p:nvGrpSpPr>
          <p:cNvPr name="Group 44" id="44"/>
          <p:cNvGrpSpPr/>
          <p:nvPr/>
        </p:nvGrpSpPr>
        <p:grpSpPr>
          <a:xfrm rot="0">
            <a:off x="414493" y="6938877"/>
            <a:ext cx="743093" cy="703227"/>
            <a:chOff x="0" y="0"/>
            <a:chExt cx="1032677" cy="977275"/>
          </a:xfrm>
        </p:grpSpPr>
        <p:sp>
          <p:nvSpPr>
            <p:cNvPr name="Freeform 45" id="45"/>
            <p:cNvSpPr/>
            <p:nvPr/>
          </p:nvSpPr>
          <p:spPr>
            <a:xfrm flipH="false" flipV="false" rot="0">
              <a:off x="0" y="0"/>
              <a:ext cx="1032677" cy="977275"/>
            </a:xfrm>
            <a:custGeom>
              <a:avLst/>
              <a:gdLst/>
              <a:ahLst/>
              <a:cxnLst/>
              <a:rect r="r" b="b" t="t" l="l"/>
              <a:pathLst>
                <a:path h="977275" w="1032677">
                  <a:moveTo>
                    <a:pt x="516338" y="0"/>
                  </a:moveTo>
                  <a:cubicBezTo>
                    <a:pt x="231173" y="0"/>
                    <a:pt x="0" y="218770"/>
                    <a:pt x="0" y="488638"/>
                  </a:cubicBezTo>
                  <a:cubicBezTo>
                    <a:pt x="0" y="758505"/>
                    <a:pt x="231173" y="977275"/>
                    <a:pt x="516338" y="977275"/>
                  </a:cubicBezTo>
                  <a:cubicBezTo>
                    <a:pt x="801504" y="977275"/>
                    <a:pt x="1032677" y="758505"/>
                    <a:pt x="1032677" y="488638"/>
                  </a:cubicBezTo>
                  <a:cubicBezTo>
                    <a:pt x="1032677" y="218770"/>
                    <a:pt x="801504" y="0"/>
                    <a:pt x="516338" y="0"/>
                  </a:cubicBezTo>
                  <a:close/>
                </a:path>
              </a:pathLst>
            </a:custGeom>
            <a:solidFill>
              <a:srgbClr val="763F9B"/>
            </a:solidFill>
          </p:spPr>
        </p:sp>
        <p:sp>
          <p:nvSpPr>
            <p:cNvPr name="TextBox 46" id="46"/>
            <p:cNvSpPr txBox="true"/>
            <p:nvPr/>
          </p:nvSpPr>
          <p:spPr>
            <a:xfrm>
              <a:off x="96813" y="34470"/>
              <a:ext cx="839050" cy="851186"/>
            </a:xfrm>
            <a:prstGeom prst="rect">
              <a:avLst/>
            </a:prstGeom>
          </p:spPr>
          <p:txBody>
            <a:bodyPr anchor="ctr" rtlCol="false" tIns="50800" lIns="50800" bIns="50800" rIns="50800"/>
            <a:lstStyle/>
            <a:p>
              <a:pPr algn="ctr">
                <a:lnSpc>
                  <a:spcPts val="2799"/>
                </a:lnSpc>
              </a:pPr>
              <a:r>
                <a:rPr lang="en-US" b="true" sz="1999" spc="63">
                  <a:solidFill>
                    <a:srgbClr val="FFFFFF"/>
                  </a:solidFill>
                  <a:latin typeface="Poppins Bold"/>
                  <a:ea typeface="Poppins Bold"/>
                  <a:cs typeface="Poppins Bold"/>
                  <a:sym typeface="Poppins Bold"/>
                </a:rPr>
                <a:t>6</a:t>
              </a:r>
            </a:p>
          </p:txBody>
        </p:sp>
      </p:grpSp>
      <p:grpSp>
        <p:nvGrpSpPr>
          <p:cNvPr name="Group 47" id="47"/>
          <p:cNvGrpSpPr/>
          <p:nvPr/>
        </p:nvGrpSpPr>
        <p:grpSpPr>
          <a:xfrm rot="0">
            <a:off x="4074704" y="6938877"/>
            <a:ext cx="743093" cy="703227"/>
            <a:chOff x="0" y="0"/>
            <a:chExt cx="1032677" cy="977275"/>
          </a:xfrm>
        </p:grpSpPr>
        <p:sp>
          <p:nvSpPr>
            <p:cNvPr name="Freeform 48" id="48"/>
            <p:cNvSpPr/>
            <p:nvPr/>
          </p:nvSpPr>
          <p:spPr>
            <a:xfrm flipH="false" flipV="false" rot="0">
              <a:off x="0" y="0"/>
              <a:ext cx="1032677" cy="977275"/>
            </a:xfrm>
            <a:custGeom>
              <a:avLst/>
              <a:gdLst/>
              <a:ahLst/>
              <a:cxnLst/>
              <a:rect r="r" b="b" t="t" l="l"/>
              <a:pathLst>
                <a:path h="977275" w="1032677">
                  <a:moveTo>
                    <a:pt x="516338" y="0"/>
                  </a:moveTo>
                  <a:cubicBezTo>
                    <a:pt x="231173" y="0"/>
                    <a:pt x="0" y="218770"/>
                    <a:pt x="0" y="488638"/>
                  </a:cubicBezTo>
                  <a:cubicBezTo>
                    <a:pt x="0" y="758505"/>
                    <a:pt x="231173" y="977275"/>
                    <a:pt x="516338" y="977275"/>
                  </a:cubicBezTo>
                  <a:cubicBezTo>
                    <a:pt x="801504" y="977275"/>
                    <a:pt x="1032677" y="758505"/>
                    <a:pt x="1032677" y="488638"/>
                  </a:cubicBezTo>
                  <a:cubicBezTo>
                    <a:pt x="1032677" y="218770"/>
                    <a:pt x="801504" y="0"/>
                    <a:pt x="516338" y="0"/>
                  </a:cubicBezTo>
                  <a:close/>
                </a:path>
              </a:pathLst>
            </a:custGeom>
            <a:solidFill>
              <a:srgbClr val="763F9B"/>
            </a:solidFill>
          </p:spPr>
        </p:sp>
        <p:sp>
          <p:nvSpPr>
            <p:cNvPr name="TextBox 49" id="49"/>
            <p:cNvSpPr txBox="true"/>
            <p:nvPr/>
          </p:nvSpPr>
          <p:spPr>
            <a:xfrm>
              <a:off x="96813" y="34470"/>
              <a:ext cx="839050" cy="851186"/>
            </a:xfrm>
            <a:prstGeom prst="rect">
              <a:avLst/>
            </a:prstGeom>
          </p:spPr>
          <p:txBody>
            <a:bodyPr anchor="ctr" rtlCol="false" tIns="50800" lIns="50800" bIns="50800" rIns="50800"/>
            <a:lstStyle/>
            <a:p>
              <a:pPr algn="ctr">
                <a:lnSpc>
                  <a:spcPts val="2799"/>
                </a:lnSpc>
              </a:pPr>
              <a:r>
                <a:rPr lang="en-US" b="true" sz="1999" spc="63">
                  <a:solidFill>
                    <a:srgbClr val="FFFFFF"/>
                  </a:solidFill>
                  <a:latin typeface="Poppins Bold"/>
                  <a:ea typeface="Poppins Bold"/>
                  <a:cs typeface="Poppins Bold"/>
                  <a:sym typeface="Poppins Bold"/>
                </a:rPr>
                <a:t>7</a:t>
              </a:r>
            </a:p>
          </p:txBody>
        </p:sp>
      </p:grpSp>
      <p:grpSp>
        <p:nvGrpSpPr>
          <p:cNvPr name="Group 50" id="50"/>
          <p:cNvGrpSpPr/>
          <p:nvPr/>
        </p:nvGrpSpPr>
        <p:grpSpPr>
          <a:xfrm rot="0">
            <a:off x="7469732" y="6938877"/>
            <a:ext cx="743093" cy="703227"/>
            <a:chOff x="0" y="0"/>
            <a:chExt cx="1032677" cy="977275"/>
          </a:xfrm>
        </p:grpSpPr>
        <p:sp>
          <p:nvSpPr>
            <p:cNvPr name="Freeform 51" id="51"/>
            <p:cNvSpPr/>
            <p:nvPr/>
          </p:nvSpPr>
          <p:spPr>
            <a:xfrm flipH="false" flipV="false" rot="0">
              <a:off x="0" y="0"/>
              <a:ext cx="1032677" cy="977275"/>
            </a:xfrm>
            <a:custGeom>
              <a:avLst/>
              <a:gdLst/>
              <a:ahLst/>
              <a:cxnLst/>
              <a:rect r="r" b="b" t="t" l="l"/>
              <a:pathLst>
                <a:path h="977275" w="1032677">
                  <a:moveTo>
                    <a:pt x="516338" y="0"/>
                  </a:moveTo>
                  <a:cubicBezTo>
                    <a:pt x="231173" y="0"/>
                    <a:pt x="0" y="218770"/>
                    <a:pt x="0" y="488638"/>
                  </a:cubicBezTo>
                  <a:cubicBezTo>
                    <a:pt x="0" y="758505"/>
                    <a:pt x="231173" y="977275"/>
                    <a:pt x="516338" y="977275"/>
                  </a:cubicBezTo>
                  <a:cubicBezTo>
                    <a:pt x="801504" y="977275"/>
                    <a:pt x="1032677" y="758505"/>
                    <a:pt x="1032677" y="488638"/>
                  </a:cubicBezTo>
                  <a:cubicBezTo>
                    <a:pt x="1032677" y="218770"/>
                    <a:pt x="801504" y="0"/>
                    <a:pt x="516338" y="0"/>
                  </a:cubicBezTo>
                  <a:close/>
                </a:path>
              </a:pathLst>
            </a:custGeom>
            <a:solidFill>
              <a:srgbClr val="763F9B"/>
            </a:solidFill>
          </p:spPr>
        </p:sp>
        <p:sp>
          <p:nvSpPr>
            <p:cNvPr name="TextBox 52" id="52"/>
            <p:cNvSpPr txBox="true"/>
            <p:nvPr/>
          </p:nvSpPr>
          <p:spPr>
            <a:xfrm>
              <a:off x="96813" y="34470"/>
              <a:ext cx="839050" cy="851186"/>
            </a:xfrm>
            <a:prstGeom prst="rect">
              <a:avLst/>
            </a:prstGeom>
          </p:spPr>
          <p:txBody>
            <a:bodyPr anchor="ctr" rtlCol="false" tIns="50800" lIns="50800" bIns="50800" rIns="50800"/>
            <a:lstStyle/>
            <a:p>
              <a:pPr algn="ctr">
                <a:lnSpc>
                  <a:spcPts val="2799"/>
                </a:lnSpc>
              </a:pPr>
              <a:r>
                <a:rPr lang="en-US" b="true" sz="1999" spc="63">
                  <a:solidFill>
                    <a:srgbClr val="FFFFFF"/>
                  </a:solidFill>
                  <a:latin typeface="Poppins Bold"/>
                  <a:ea typeface="Poppins Bold"/>
                  <a:cs typeface="Poppins Bold"/>
                  <a:sym typeface="Poppins Bold"/>
                </a:rPr>
                <a:t>8</a:t>
              </a:r>
            </a:p>
          </p:txBody>
        </p:sp>
      </p:grpSp>
      <p:grpSp>
        <p:nvGrpSpPr>
          <p:cNvPr name="Group 53" id="53"/>
          <p:cNvGrpSpPr/>
          <p:nvPr/>
        </p:nvGrpSpPr>
        <p:grpSpPr>
          <a:xfrm rot="0">
            <a:off x="11114677" y="6938877"/>
            <a:ext cx="743093" cy="703227"/>
            <a:chOff x="0" y="0"/>
            <a:chExt cx="1032677" cy="977275"/>
          </a:xfrm>
        </p:grpSpPr>
        <p:sp>
          <p:nvSpPr>
            <p:cNvPr name="Freeform 54" id="54"/>
            <p:cNvSpPr/>
            <p:nvPr/>
          </p:nvSpPr>
          <p:spPr>
            <a:xfrm flipH="false" flipV="false" rot="0">
              <a:off x="0" y="0"/>
              <a:ext cx="1032677" cy="977275"/>
            </a:xfrm>
            <a:custGeom>
              <a:avLst/>
              <a:gdLst/>
              <a:ahLst/>
              <a:cxnLst/>
              <a:rect r="r" b="b" t="t" l="l"/>
              <a:pathLst>
                <a:path h="977275" w="1032677">
                  <a:moveTo>
                    <a:pt x="516338" y="0"/>
                  </a:moveTo>
                  <a:cubicBezTo>
                    <a:pt x="231173" y="0"/>
                    <a:pt x="0" y="218770"/>
                    <a:pt x="0" y="488638"/>
                  </a:cubicBezTo>
                  <a:cubicBezTo>
                    <a:pt x="0" y="758505"/>
                    <a:pt x="231173" y="977275"/>
                    <a:pt x="516338" y="977275"/>
                  </a:cubicBezTo>
                  <a:cubicBezTo>
                    <a:pt x="801504" y="977275"/>
                    <a:pt x="1032677" y="758505"/>
                    <a:pt x="1032677" y="488638"/>
                  </a:cubicBezTo>
                  <a:cubicBezTo>
                    <a:pt x="1032677" y="218770"/>
                    <a:pt x="801504" y="0"/>
                    <a:pt x="516338" y="0"/>
                  </a:cubicBezTo>
                  <a:close/>
                </a:path>
              </a:pathLst>
            </a:custGeom>
            <a:solidFill>
              <a:srgbClr val="763F9B"/>
            </a:solidFill>
          </p:spPr>
        </p:sp>
        <p:sp>
          <p:nvSpPr>
            <p:cNvPr name="TextBox 55" id="55"/>
            <p:cNvSpPr txBox="true"/>
            <p:nvPr/>
          </p:nvSpPr>
          <p:spPr>
            <a:xfrm>
              <a:off x="96813" y="34470"/>
              <a:ext cx="839050" cy="851186"/>
            </a:xfrm>
            <a:prstGeom prst="rect">
              <a:avLst/>
            </a:prstGeom>
          </p:spPr>
          <p:txBody>
            <a:bodyPr anchor="ctr" rtlCol="false" tIns="50800" lIns="50800" bIns="50800" rIns="50800"/>
            <a:lstStyle/>
            <a:p>
              <a:pPr algn="ctr">
                <a:lnSpc>
                  <a:spcPts val="2799"/>
                </a:lnSpc>
              </a:pPr>
              <a:r>
                <a:rPr lang="en-US" b="true" sz="1999" spc="63">
                  <a:solidFill>
                    <a:srgbClr val="FFFFFF"/>
                  </a:solidFill>
                  <a:latin typeface="Poppins Bold"/>
                  <a:ea typeface="Poppins Bold"/>
                  <a:cs typeface="Poppins Bold"/>
                  <a:sym typeface="Poppins Bold"/>
                </a:rPr>
                <a:t>9</a:t>
              </a:r>
            </a:p>
          </p:txBody>
        </p:sp>
      </p:grpSp>
      <p:grpSp>
        <p:nvGrpSpPr>
          <p:cNvPr name="Group 56" id="56"/>
          <p:cNvGrpSpPr/>
          <p:nvPr/>
        </p:nvGrpSpPr>
        <p:grpSpPr>
          <a:xfrm rot="0">
            <a:off x="14636931" y="6938877"/>
            <a:ext cx="743093" cy="703227"/>
            <a:chOff x="0" y="0"/>
            <a:chExt cx="1032677" cy="977275"/>
          </a:xfrm>
        </p:grpSpPr>
        <p:sp>
          <p:nvSpPr>
            <p:cNvPr name="Freeform 57" id="57"/>
            <p:cNvSpPr/>
            <p:nvPr/>
          </p:nvSpPr>
          <p:spPr>
            <a:xfrm flipH="false" flipV="false" rot="0">
              <a:off x="0" y="0"/>
              <a:ext cx="1032677" cy="977275"/>
            </a:xfrm>
            <a:custGeom>
              <a:avLst/>
              <a:gdLst/>
              <a:ahLst/>
              <a:cxnLst/>
              <a:rect r="r" b="b" t="t" l="l"/>
              <a:pathLst>
                <a:path h="977275" w="1032677">
                  <a:moveTo>
                    <a:pt x="516338" y="0"/>
                  </a:moveTo>
                  <a:cubicBezTo>
                    <a:pt x="231173" y="0"/>
                    <a:pt x="0" y="218770"/>
                    <a:pt x="0" y="488638"/>
                  </a:cubicBezTo>
                  <a:cubicBezTo>
                    <a:pt x="0" y="758505"/>
                    <a:pt x="231173" y="977275"/>
                    <a:pt x="516338" y="977275"/>
                  </a:cubicBezTo>
                  <a:cubicBezTo>
                    <a:pt x="801504" y="977275"/>
                    <a:pt x="1032677" y="758505"/>
                    <a:pt x="1032677" y="488638"/>
                  </a:cubicBezTo>
                  <a:cubicBezTo>
                    <a:pt x="1032677" y="218770"/>
                    <a:pt x="801504" y="0"/>
                    <a:pt x="516338" y="0"/>
                  </a:cubicBezTo>
                  <a:close/>
                </a:path>
              </a:pathLst>
            </a:custGeom>
            <a:solidFill>
              <a:srgbClr val="763F9B"/>
            </a:solidFill>
          </p:spPr>
        </p:sp>
        <p:sp>
          <p:nvSpPr>
            <p:cNvPr name="TextBox 58" id="58"/>
            <p:cNvSpPr txBox="true"/>
            <p:nvPr/>
          </p:nvSpPr>
          <p:spPr>
            <a:xfrm>
              <a:off x="96813" y="34470"/>
              <a:ext cx="839050" cy="851186"/>
            </a:xfrm>
            <a:prstGeom prst="rect">
              <a:avLst/>
            </a:prstGeom>
          </p:spPr>
          <p:txBody>
            <a:bodyPr anchor="ctr" rtlCol="false" tIns="50800" lIns="50800" bIns="50800" rIns="50800"/>
            <a:lstStyle/>
            <a:p>
              <a:pPr algn="ctr">
                <a:lnSpc>
                  <a:spcPts val="2799"/>
                </a:lnSpc>
              </a:pPr>
              <a:r>
                <a:rPr lang="en-US" b="true" sz="1999" spc="63">
                  <a:solidFill>
                    <a:srgbClr val="FFFFFF"/>
                  </a:solidFill>
                  <a:latin typeface="Poppins Bold"/>
                  <a:ea typeface="Poppins Bold"/>
                  <a:cs typeface="Poppins Bold"/>
                  <a:sym typeface="Poppins Bold"/>
                </a:rPr>
                <a:t>10</a:t>
              </a:r>
            </a:p>
          </p:txBody>
        </p:sp>
      </p:grpSp>
      <p:sp>
        <p:nvSpPr>
          <p:cNvPr name="TextBox 59" id="59"/>
          <p:cNvSpPr txBox="true"/>
          <p:nvPr/>
        </p:nvSpPr>
        <p:spPr>
          <a:xfrm rot="0">
            <a:off x="4550290" y="407680"/>
            <a:ext cx="9187420" cy="962025"/>
          </a:xfrm>
          <a:prstGeom prst="rect">
            <a:avLst/>
          </a:prstGeom>
        </p:spPr>
        <p:txBody>
          <a:bodyPr anchor="t" rtlCol="false" tIns="0" lIns="0" bIns="0" rIns="0">
            <a:spAutoFit/>
          </a:bodyPr>
          <a:lstStyle/>
          <a:p>
            <a:pPr algn="l">
              <a:lnSpc>
                <a:spcPts val="6720"/>
              </a:lnSpc>
            </a:pPr>
            <a:r>
              <a:rPr lang="en-US" sz="5600">
                <a:solidFill>
                  <a:srgbClr val="FFFFFF"/>
                </a:solidFill>
                <a:latin typeface="Times New Roman"/>
                <a:ea typeface="Times New Roman"/>
                <a:cs typeface="Times New Roman"/>
                <a:sym typeface="Times New Roman"/>
              </a:rPr>
              <a:t>METHODOLOGY</a:t>
            </a:r>
          </a:p>
        </p:txBody>
      </p:sp>
      <p:sp>
        <p:nvSpPr>
          <p:cNvPr name="TextBox 60" id="60"/>
          <p:cNvSpPr txBox="true"/>
          <p:nvPr/>
        </p:nvSpPr>
        <p:spPr>
          <a:xfrm rot="0">
            <a:off x="786039" y="2060073"/>
            <a:ext cx="6367355" cy="566421"/>
          </a:xfrm>
          <a:prstGeom prst="rect">
            <a:avLst/>
          </a:prstGeom>
        </p:spPr>
        <p:txBody>
          <a:bodyPr anchor="t" rtlCol="false" tIns="0" lIns="0" bIns="0" rIns="0">
            <a:spAutoFit/>
          </a:bodyPr>
          <a:lstStyle/>
          <a:p>
            <a:pPr algn="l">
              <a:lnSpc>
                <a:spcPts val="4479"/>
              </a:lnSpc>
              <a:spcBef>
                <a:spcPct val="0"/>
              </a:spcBef>
            </a:pPr>
            <a:r>
              <a:rPr lang="en-US" b="true" sz="3199">
                <a:solidFill>
                  <a:srgbClr val="000000"/>
                </a:solidFill>
                <a:latin typeface="Poppins Bold"/>
                <a:ea typeface="Poppins Bold"/>
                <a:cs typeface="Poppins Bold"/>
                <a:sym typeface="Poppins Bold"/>
              </a:rPr>
              <a:t>HARDWARE COMPONENTS</a:t>
            </a:r>
          </a:p>
        </p:txBody>
      </p:sp>
      <p:sp>
        <p:nvSpPr>
          <p:cNvPr name="TextBox 61" id="61"/>
          <p:cNvSpPr txBox="true"/>
          <p:nvPr/>
        </p:nvSpPr>
        <p:spPr>
          <a:xfrm rot="0">
            <a:off x="775309" y="5830485"/>
            <a:ext cx="3046004" cy="835660"/>
          </a:xfrm>
          <a:prstGeom prst="rect">
            <a:avLst/>
          </a:prstGeom>
        </p:spPr>
        <p:txBody>
          <a:bodyPr anchor="t" rtlCol="false" tIns="0" lIns="0" bIns="0" rIns="0">
            <a:spAutoFit/>
          </a:bodyPr>
          <a:lstStyle/>
          <a:p>
            <a:pPr algn="ctr">
              <a:lnSpc>
                <a:spcPts val="2239"/>
              </a:lnSpc>
              <a:spcBef>
                <a:spcPct val="0"/>
              </a:spcBef>
            </a:pPr>
            <a:r>
              <a:rPr lang="en-US" b="true" sz="1599" spc="51">
                <a:solidFill>
                  <a:srgbClr val="000000"/>
                </a:solidFill>
                <a:latin typeface="Poppins Bold"/>
                <a:ea typeface="Poppins Bold"/>
                <a:cs typeface="Poppins Bold"/>
                <a:sym typeface="Poppins Bold"/>
              </a:rPr>
              <a:t>Main</a:t>
            </a:r>
            <a:r>
              <a:rPr lang="en-US" b="true" sz="1599" spc="51">
                <a:solidFill>
                  <a:srgbClr val="000000"/>
                </a:solidFill>
                <a:latin typeface="Poppins Bold"/>
                <a:ea typeface="Poppins Bold"/>
                <a:cs typeface="Poppins Bold"/>
                <a:sym typeface="Poppins Bold"/>
              </a:rPr>
              <a:t> microcontroller for controlling inputs and outputs.</a:t>
            </a:r>
          </a:p>
        </p:txBody>
      </p:sp>
      <p:sp>
        <p:nvSpPr>
          <p:cNvPr name="TextBox 62" id="62"/>
          <p:cNvSpPr txBox="true"/>
          <p:nvPr/>
        </p:nvSpPr>
        <p:spPr>
          <a:xfrm rot="0">
            <a:off x="4304856" y="5830485"/>
            <a:ext cx="3049442" cy="559435"/>
          </a:xfrm>
          <a:prstGeom prst="rect">
            <a:avLst/>
          </a:prstGeom>
        </p:spPr>
        <p:txBody>
          <a:bodyPr anchor="t" rtlCol="false" tIns="0" lIns="0" bIns="0" rIns="0">
            <a:spAutoFit/>
          </a:bodyPr>
          <a:lstStyle/>
          <a:p>
            <a:pPr algn="ctr">
              <a:lnSpc>
                <a:spcPts val="2239"/>
              </a:lnSpc>
              <a:spcBef>
                <a:spcPct val="0"/>
              </a:spcBef>
            </a:pPr>
            <a:r>
              <a:rPr lang="en-US" b="true" sz="1599" spc="51">
                <a:solidFill>
                  <a:srgbClr val="000000"/>
                </a:solidFill>
                <a:latin typeface="Poppins Bold"/>
                <a:ea typeface="Poppins Bold"/>
                <a:cs typeface="Poppins Bold"/>
                <a:sym typeface="Poppins Bold"/>
              </a:rPr>
              <a:t>To open and close the locker door electronically.</a:t>
            </a:r>
          </a:p>
        </p:txBody>
      </p:sp>
      <p:sp>
        <p:nvSpPr>
          <p:cNvPr name="TextBox 63" id="63"/>
          <p:cNvSpPr txBox="true"/>
          <p:nvPr/>
        </p:nvSpPr>
        <p:spPr>
          <a:xfrm rot="0">
            <a:off x="11362327" y="5830485"/>
            <a:ext cx="3036479" cy="835660"/>
          </a:xfrm>
          <a:prstGeom prst="rect">
            <a:avLst/>
          </a:prstGeom>
        </p:spPr>
        <p:txBody>
          <a:bodyPr anchor="t" rtlCol="false" tIns="0" lIns="0" bIns="0" rIns="0">
            <a:spAutoFit/>
          </a:bodyPr>
          <a:lstStyle/>
          <a:p>
            <a:pPr algn="ctr">
              <a:lnSpc>
                <a:spcPts val="2239"/>
              </a:lnSpc>
              <a:spcBef>
                <a:spcPct val="0"/>
              </a:spcBef>
            </a:pPr>
            <a:r>
              <a:rPr lang="en-US" b="true" sz="1599" spc="51">
                <a:solidFill>
                  <a:srgbClr val="000000"/>
                </a:solidFill>
                <a:latin typeface="Poppins Bold"/>
                <a:ea typeface="Poppins Bold"/>
                <a:cs typeface="Poppins Bold"/>
                <a:sym typeface="Poppins Bold"/>
              </a:rPr>
              <a:t>To display status messages or OTP confirmations.</a:t>
            </a:r>
          </a:p>
        </p:txBody>
      </p:sp>
      <p:sp>
        <p:nvSpPr>
          <p:cNvPr name="TextBox 64" id="64"/>
          <p:cNvSpPr txBox="true"/>
          <p:nvPr/>
        </p:nvSpPr>
        <p:spPr>
          <a:xfrm rot="0">
            <a:off x="14884581" y="5830485"/>
            <a:ext cx="3036479" cy="835660"/>
          </a:xfrm>
          <a:prstGeom prst="rect">
            <a:avLst/>
          </a:prstGeom>
        </p:spPr>
        <p:txBody>
          <a:bodyPr anchor="t" rtlCol="false" tIns="0" lIns="0" bIns="0" rIns="0">
            <a:spAutoFit/>
          </a:bodyPr>
          <a:lstStyle/>
          <a:p>
            <a:pPr algn="ctr">
              <a:lnSpc>
                <a:spcPts val="2239"/>
              </a:lnSpc>
              <a:spcBef>
                <a:spcPct val="0"/>
              </a:spcBef>
            </a:pPr>
            <a:r>
              <a:rPr lang="en-US" b="true" sz="1599" spc="51">
                <a:solidFill>
                  <a:srgbClr val="000000"/>
                </a:solidFill>
                <a:latin typeface="Poppins Bold"/>
                <a:ea typeface="Poppins Bold"/>
                <a:cs typeface="Poppins Bold"/>
                <a:sym typeface="Poppins Bold"/>
              </a:rPr>
              <a:t>To house the electronics and simulate the parcel storage compartment.</a:t>
            </a:r>
          </a:p>
        </p:txBody>
      </p:sp>
      <p:sp>
        <p:nvSpPr>
          <p:cNvPr name="TextBox 65" id="65"/>
          <p:cNvSpPr txBox="true"/>
          <p:nvPr/>
        </p:nvSpPr>
        <p:spPr>
          <a:xfrm rot="0">
            <a:off x="786039" y="9133227"/>
            <a:ext cx="3035274" cy="559435"/>
          </a:xfrm>
          <a:prstGeom prst="rect">
            <a:avLst/>
          </a:prstGeom>
        </p:spPr>
        <p:txBody>
          <a:bodyPr anchor="t" rtlCol="false" tIns="0" lIns="0" bIns="0" rIns="0">
            <a:spAutoFit/>
          </a:bodyPr>
          <a:lstStyle/>
          <a:p>
            <a:pPr algn="ctr">
              <a:lnSpc>
                <a:spcPts val="2239"/>
              </a:lnSpc>
              <a:spcBef>
                <a:spcPct val="0"/>
              </a:spcBef>
            </a:pPr>
            <a:r>
              <a:rPr lang="en-US" b="true" sz="1599" spc="51">
                <a:solidFill>
                  <a:srgbClr val="000000"/>
                </a:solidFill>
                <a:latin typeface="Poppins Bold"/>
                <a:ea typeface="Poppins Bold"/>
                <a:cs typeface="Poppins Bold"/>
                <a:sym typeface="Poppins Bold"/>
              </a:rPr>
              <a:t>T</a:t>
            </a:r>
            <a:r>
              <a:rPr lang="en-US" b="true" sz="1599" spc="51">
                <a:solidFill>
                  <a:srgbClr val="000000"/>
                </a:solidFill>
                <a:latin typeface="Poppins Bold"/>
                <a:ea typeface="Poppins Bold"/>
                <a:cs typeface="Poppins Bold"/>
                <a:sym typeface="Poppins Bold"/>
              </a:rPr>
              <a:t>o scan courier and parcel information.</a:t>
            </a:r>
          </a:p>
        </p:txBody>
      </p:sp>
      <p:sp>
        <p:nvSpPr>
          <p:cNvPr name="TextBox 66" id="66"/>
          <p:cNvSpPr txBox="true"/>
          <p:nvPr/>
        </p:nvSpPr>
        <p:spPr>
          <a:xfrm rot="0">
            <a:off x="4279173" y="9144000"/>
            <a:ext cx="3075125" cy="559435"/>
          </a:xfrm>
          <a:prstGeom prst="rect">
            <a:avLst/>
          </a:prstGeom>
        </p:spPr>
        <p:txBody>
          <a:bodyPr anchor="t" rtlCol="false" tIns="0" lIns="0" bIns="0" rIns="0">
            <a:spAutoFit/>
          </a:bodyPr>
          <a:lstStyle/>
          <a:p>
            <a:pPr algn="ctr">
              <a:lnSpc>
                <a:spcPts val="2239"/>
              </a:lnSpc>
              <a:spcBef>
                <a:spcPct val="0"/>
              </a:spcBef>
            </a:pPr>
            <a:r>
              <a:rPr lang="en-US" b="true" sz="1599" spc="51">
                <a:solidFill>
                  <a:srgbClr val="000000"/>
                </a:solidFill>
                <a:latin typeface="Poppins Bold"/>
                <a:ea typeface="Poppins Bold"/>
                <a:cs typeface="Poppins Bold"/>
                <a:sym typeface="Poppins Bold"/>
              </a:rPr>
              <a:t>For circuit connections and prototyping.</a:t>
            </a:r>
          </a:p>
        </p:txBody>
      </p:sp>
      <p:sp>
        <p:nvSpPr>
          <p:cNvPr name="TextBox 67" id="67"/>
          <p:cNvSpPr txBox="true"/>
          <p:nvPr/>
        </p:nvSpPr>
        <p:spPr>
          <a:xfrm rot="0">
            <a:off x="7831136" y="9210675"/>
            <a:ext cx="3045416" cy="1111885"/>
          </a:xfrm>
          <a:prstGeom prst="rect">
            <a:avLst/>
          </a:prstGeom>
        </p:spPr>
        <p:txBody>
          <a:bodyPr anchor="t" rtlCol="false" tIns="0" lIns="0" bIns="0" rIns="0">
            <a:spAutoFit/>
          </a:bodyPr>
          <a:lstStyle/>
          <a:p>
            <a:pPr algn="ctr">
              <a:lnSpc>
                <a:spcPts val="2239"/>
              </a:lnSpc>
              <a:spcBef>
                <a:spcPct val="0"/>
              </a:spcBef>
            </a:pPr>
            <a:r>
              <a:rPr lang="en-US" b="true" sz="1599" spc="51">
                <a:solidFill>
                  <a:srgbClr val="000000"/>
                </a:solidFill>
                <a:latin typeface="Poppins Bold"/>
                <a:ea typeface="Poppins Bold"/>
                <a:cs typeface="Poppins Bold"/>
                <a:sym typeface="Poppins Bold"/>
              </a:rPr>
              <a:t>To provide audible feedback (e.g., when access is granted or denied).</a:t>
            </a:r>
          </a:p>
        </p:txBody>
      </p:sp>
      <p:sp>
        <p:nvSpPr>
          <p:cNvPr name="TextBox 68" id="68"/>
          <p:cNvSpPr txBox="true"/>
          <p:nvPr/>
        </p:nvSpPr>
        <p:spPr>
          <a:xfrm rot="0">
            <a:off x="11333752" y="9210675"/>
            <a:ext cx="3065054" cy="835660"/>
          </a:xfrm>
          <a:prstGeom prst="rect">
            <a:avLst/>
          </a:prstGeom>
        </p:spPr>
        <p:txBody>
          <a:bodyPr anchor="t" rtlCol="false" tIns="0" lIns="0" bIns="0" rIns="0">
            <a:spAutoFit/>
          </a:bodyPr>
          <a:lstStyle/>
          <a:p>
            <a:pPr algn="ctr">
              <a:lnSpc>
                <a:spcPts val="2239"/>
              </a:lnSpc>
              <a:spcBef>
                <a:spcPct val="0"/>
              </a:spcBef>
            </a:pPr>
            <a:r>
              <a:rPr lang="en-US" b="true" sz="1599" spc="51">
                <a:solidFill>
                  <a:srgbClr val="000000"/>
                </a:solidFill>
                <a:latin typeface="Poppins Bold"/>
                <a:ea typeface="Poppins Bold"/>
                <a:cs typeface="Poppins Bold"/>
                <a:sym typeface="Poppins Bold"/>
              </a:rPr>
              <a:t>(optional) For capturing im</a:t>
            </a:r>
            <a:r>
              <a:rPr lang="en-US" b="true" sz="1599" spc="51">
                <a:solidFill>
                  <a:srgbClr val="000000"/>
                </a:solidFill>
                <a:latin typeface="Poppins Bold"/>
                <a:ea typeface="Poppins Bold"/>
                <a:cs typeface="Poppins Bold"/>
                <a:sym typeface="Poppins Bold"/>
              </a:rPr>
              <a:t>ages/videos during locker access.</a:t>
            </a:r>
          </a:p>
        </p:txBody>
      </p:sp>
      <p:sp>
        <p:nvSpPr>
          <p:cNvPr name="TextBox 69" id="69"/>
          <p:cNvSpPr txBox="true"/>
          <p:nvPr/>
        </p:nvSpPr>
        <p:spPr>
          <a:xfrm rot="0">
            <a:off x="14856006" y="9210675"/>
            <a:ext cx="3046004" cy="1111885"/>
          </a:xfrm>
          <a:prstGeom prst="rect">
            <a:avLst/>
          </a:prstGeom>
        </p:spPr>
        <p:txBody>
          <a:bodyPr anchor="t" rtlCol="false" tIns="0" lIns="0" bIns="0" rIns="0">
            <a:spAutoFit/>
          </a:bodyPr>
          <a:lstStyle/>
          <a:p>
            <a:pPr algn="ctr">
              <a:lnSpc>
                <a:spcPts val="2239"/>
              </a:lnSpc>
              <a:spcBef>
                <a:spcPct val="0"/>
              </a:spcBef>
            </a:pPr>
            <a:r>
              <a:rPr lang="en-US" b="true" sz="1599" spc="51">
                <a:solidFill>
                  <a:srgbClr val="000000"/>
                </a:solidFill>
                <a:latin typeface="Poppins Bold"/>
                <a:ea typeface="Poppins Bold"/>
                <a:cs typeface="Poppins Bold"/>
                <a:sym typeface="Poppins Bold"/>
              </a:rPr>
              <a:t>(optional) </a:t>
            </a:r>
            <a:r>
              <a:rPr lang="en-US" b="true" sz="1599" spc="51">
                <a:solidFill>
                  <a:srgbClr val="000000"/>
                </a:solidFill>
                <a:latin typeface="Poppins Bold"/>
                <a:ea typeface="Poppins Bold"/>
                <a:cs typeface="Poppins Bold"/>
                <a:sym typeface="Poppins Bold"/>
              </a:rPr>
              <a:t>To enable wireless communication with Firebase if direct integration is needed.</a:t>
            </a:r>
          </a:p>
        </p:txBody>
      </p:sp>
      <p:sp>
        <p:nvSpPr>
          <p:cNvPr name="TextBox 70" id="70"/>
          <p:cNvSpPr txBox="true"/>
          <p:nvPr/>
        </p:nvSpPr>
        <p:spPr>
          <a:xfrm rot="0">
            <a:off x="890743" y="3254254"/>
            <a:ext cx="3046004" cy="358775"/>
          </a:xfrm>
          <a:prstGeom prst="rect">
            <a:avLst/>
          </a:prstGeom>
        </p:spPr>
        <p:txBody>
          <a:bodyPr anchor="t" rtlCol="false" tIns="0" lIns="0" bIns="0" rIns="0">
            <a:spAutoFit/>
          </a:bodyPr>
          <a:lstStyle/>
          <a:p>
            <a:pPr algn="ctr">
              <a:lnSpc>
                <a:spcPts val="2799"/>
              </a:lnSpc>
              <a:spcBef>
                <a:spcPct val="0"/>
              </a:spcBef>
            </a:pPr>
            <a:r>
              <a:rPr lang="en-US" b="true" sz="1999" spc="63">
                <a:solidFill>
                  <a:srgbClr val="00A19C"/>
                </a:solidFill>
                <a:latin typeface="Poppins Bold"/>
                <a:ea typeface="Poppins Bold"/>
                <a:cs typeface="Poppins Bold"/>
                <a:sym typeface="Poppins Bold"/>
              </a:rPr>
              <a:t>Arduino Uno R3</a:t>
            </a:r>
          </a:p>
        </p:txBody>
      </p:sp>
      <p:sp>
        <p:nvSpPr>
          <p:cNvPr name="TextBox 71" id="71"/>
          <p:cNvSpPr txBox="true"/>
          <p:nvPr/>
        </p:nvSpPr>
        <p:spPr>
          <a:xfrm rot="0">
            <a:off x="4539506" y="3254254"/>
            <a:ext cx="3046004" cy="358775"/>
          </a:xfrm>
          <a:prstGeom prst="rect">
            <a:avLst/>
          </a:prstGeom>
        </p:spPr>
        <p:txBody>
          <a:bodyPr anchor="t" rtlCol="false" tIns="0" lIns="0" bIns="0" rIns="0">
            <a:spAutoFit/>
          </a:bodyPr>
          <a:lstStyle/>
          <a:p>
            <a:pPr algn="ctr">
              <a:lnSpc>
                <a:spcPts val="2799"/>
              </a:lnSpc>
              <a:spcBef>
                <a:spcPct val="0"/>
              </a:spcBef>
            </a:pPr>
            <a:r>
              <a:rPr lang="en-US" b="true" sz="1999" spc="63">
                <a:solidFill>
                  <a:srgbClr val="00A19C"/>
                </a:solidFill>
                <a:latin typeface="Poppins Bold"/>
                <a:ea typeface="Poppins Bold"/>
                <a:cs typeface="Poppins Bold"/>
                <a:sym typeface="Poppins Bold"/>
              </a:rPr>
              <a:t>Servo Motor</a:t>
            </a:r>
          </a:p>
        </p:txBody>
      </p:sp>
      <p:sp>
        <p:nvSpPr>
          <p:cNvPr name="TextBox 72" id="72"/>
          <p:cNvSpPr txBox="true"/>
          <p:nvPr/>
        </p:nvSpPr>
        <p:spPr>
          <a:xfrm rot="0">
            <a:off x="8068673" y="3254254"/>
            <a:ext cx="3046004" cy="358775"/>
          </a:xfrm>
          <a:prstGeom prst="rect">
            <a:avLst/>
          </a:prstGeom>
        </p:spPr>
        <p:txBody>
          <a:bodyPr anchor="t" rtlCol="false" tIns="0" lIns="0" bIns="0" rIns="0">
            <a:spAutoFit/>
          </a:bodyPr>
          <a:lstStyle/>
          <a:p>
            <a:pPr algn="ctr">
              <a:lnSpc>
                <a:spcPts val="2799"/>
              </a:lnSpc>
              <a:spcBef>
                <a:spcPct val="0"/>
              </a:spcBef>
            </a:pPr>
            <a:r>
              <a:rPr lang="en-US" b="true" sz="1999" spc="63">
                <a:solidFill>
                  <a:srgbClr val="00A19C"/>
                </a:solidFill>
                <a:latin typeface="Poppins Bold"/>
                <a:ea typeface="Poppins Bold"/>
                <a:cs typeface="Poppins Bold"/>
                <a:sym typeface="Poppins Bold"/>
              </a:rPr>
              <a:t>Keypad</a:t>
            </a:r>
          </a:p>
        </p:txBody>
      </p:sp>
      <p:sp>
        <p:nvSpPr>
          <p:cNvPr name="TextBox 73" id="73"/>
          <p:cNvSpPr txBox="true"/>
          <p:nvPr/>
        </p:nvSpPr>
        <p:spPr>
          <a:xfrm rot="0">
            <a:off x="11714752" y="3254254"/>
            <a:ext cx="3046004" cy="358775"/>
          </a:xfrm>
          <a:prstGeom prst="rect">
            <a:avLst/>
          </a:prstGeom>
        </p:spPr>
        <p:txBody>
          <a:bodyPr anchor="t" rtlCol="false" tIns="0" lIns="0" bIns="0" rIns="0">
            <a:spAutoFit/>
          </a:bodyPr>
          <a:lstStyle/>
          <a:p>
            <a:pPr algn="ctr">
              <a:lnSpc>
                <a:spcPts val="2799"/>
              </a:lnSpc>
              <a:spcBef>
                <a:spcPct val="0"/>
              </a:spcBef>
            </a:pPr>
            <a:r>
              <a:rPr lang="en-US" b="true" sz="1999" spc="63">
                <a:solidFill>
                  <a:srgbClr val="00A19C"/>
                </a:solidFill>
                <a:latin typeface="Poppins Bold"/>
                <a:ea typeface="Poppins Bold"/>
                <a:cs typeface="Poppins Bold"/>
                <a:sym typeface="Poppins Bold"/>
              </a:rPr>
              <a:t>LCD</a:t>
            </a:r>
          </a:p>
        </p:txBody>
      </p:sp>
      <p:sp>
        <p:nvSpPr>
          <p:cNvPr name="TextBox 74" id="74"/>
          <p:cNvSpPr txBox="true"/>
          <p:nvPr/>
        </p:nvSpPr>
        <p:spPr>
          <a:xfrm rot="0">
            <a:off x="14884653" y="3254254"/>
            <a:ext cx="3046004" cy="358775"/>
          </a:xfrm>
          <a:prstGeom prst="rect">
            <a:avLst/>
          </a:prstGeom>
        </p:spPr>
        <p:txBody>
          <a:bodyPr anchor="t" rtlCol="false" tIns="0" lIns="0" bIns="0" rIns="0">
            <a:spAutoFit/>
          </a:bodyPr>
          <a:lstStyle/>
          <a:p>
            <a:pPr algn="ctr">
              <a:lnSpc>
                <a:spcPts val="2799"/>
              </a:lnSpc>
              <a:spcBef>
                <a:spcPct val="0"/>
              </a:spcBef>
            </a:pPr>
            <a:r>
              <a:rPr lang="en-US" b="true" sz="1999" spc="63">
                <a:solidFill>
                  <a:srgbClr val="00A19C"/>
                </a:solidFill>
                <a:latin typeface="Poppins Bold"/>
                <a:ea typeface="Poppins Bold"/>
                <a:cs typeface="Poppins Bold"/>
                <a:sym typeface="Poppins Bold"/>
              </a:rPr>
              <a:t>Locker</a:t>
            </a:r>
          </a:p>
        </p:txBody>
      </p:sp>
      <p:sp>
        <p:nvSpPr>
          <p:cNvPr name="TextBox 75" id="75"/>
          <p:cNvSpPr txBox="true"/>
          <p:nvPr/>
        </p:nvSpPr>
        <p:spPr>
          <a:xfrm rot="0">
            <a:off x="762618" y="6730915"/>
            <a:ext cx="3046004" cy="358775"/>
          </a:xfrm>
          <a:prstGeom prst="rect">
            <a:avLst/>
          </a:prstGeom>
        </p:spPr>
        <p:txBody>
          <a:bodyPr anchor="t" rtlCol="false" tIns="0" lIns="0" bIns="0" rIns="0">
            <a:spAutoFit/>
          </a:bodyPr>
          <a:lstStyle/>
          <a:p>
            <a:pPr algn="ctr">
              <a:lnSpc>
                <a:spcPts val="2799"/>
              </a:lnSpc>
              <a:spcBef>
                <a:spcPct val="0"/>
              </a:spcBef>
            </a:pPr>
            <a:r>
              <a:rPr lang="en-US" b="true" sz="1999" spc="63">
                <a:solidFill>
                  <a:srgbClr val="00A19C"/>
                </a:solidFill>
                <a:latin typeface="Poppins Bold"/>
                <a:ea typeface="Poppins Bold"/>
                <a:cs typeface="Poppins Bold"/>
                <a:sym typeface="Poppins Bold"/>
              </a:rPr>
              <a:t>Barcode Scanner</a:t>
            </a:r>
          </a:p>
        </p:txBody>
      </p:sp>
      <p:sp>
        <p:nvSpPr>
          <p:cNvPr name="TextBox 76" id="76"/>
          <p:cNvSpPr txBox="true"/>
          <p:nvPr/>
        </p:nvSpPr>
        <p:spPr>
          <a:xfrm rot="0">
            <a:off x="4423727" y="6523270"/>
            <a:ext cx="3046004" cy="640080"/>
          </a:xfrm>
          <a:prstGeom prst="rect">
            <a:avLst/>
          </a:prstGeom>
        </p:spPr>
        <p:txBody>
          <a:bodyPr anchor="t" rtlCol="false" tIns="0" lIns="0" bIns="0" rIns="0">
            <a:spAutoFit/>
          </a:bodyPr>
          <a:lstStyle/>
          <a:p>
            <a:pPr algn="ctr">
              <a:lnSpc>
                <a:spcPts val="2519"/>
              </a:lnSpc>
              <a:spcBef>
                <a:spcPct val="0"/>
              </a:spcBef>
            </a:pPr>
            <a:r>
              <a:rPr lang="en-US" b="true" sz="1799" spc="57">
                <a:solidFill>
                  <a:srgbClr val="00A19C"/>
                </a:solidFill>
                <a:latin typeface="Poppins Bold"/>
                <a:ea typeface="Poppins Bold"/>
                <a:cs typeface="Poppins Bold"/>
                <a:sym typeface="Poppins Bold"/>
              </a:rPr>
              <a:t>Breadboard, Wires, Capasitor and LED</a:t>
            </a:r>
          </a:p>
        </p:txBody>
      </p:sp>
      <p:sp>
        <p:nvSpPr>
          <p:cNvPr name="TextBox 77" id="77"/>
          <p:cNvSpPr txBox="true"/>
          <p:nvPr/>
        </p:nvSpPr>
        <p:spPr>
          <a:xfrm rot="0">
            <a:off x="7944848" y="6730915"/>
            <a:ext cx="3046004" cy="358775"/>
          </a:xfrm>
          <a:prstGeom prst="rect">
            <a:avLst/>
          </a:prstGeom>
        </p:spPr>
        <p:txBody>
          <a:bodyPr anchor="t" rtlCol="false" tIns="0" lIns="0" bIns="0" rIns="0">
            <a:spAutoFit/>
          </a:bodyPr>
          <a:lstStyle/>
          <a:p>
            <a:pPr algn="ctr">
              <a:lnSpc>
                <a:spcPts val="2799"/>
              </a:lnSpc>
              <a:spcBef>
                <a:spcPct val="0"/>
              </a:spcBef>
            </a:pPr>
            <a:r>
              <a:rPr lang="en-US" b="true" sz="1999" spc="63">
                <a:solidFill>
                  <a:srgbClr val="00A19C"/>
                </a:solidFill>
                <a:latin typeface="Poppins Bold"/>
                <a:ea typeface="Poppins Bold"/>
                <a:cs typeface="Poppins Bold"/>
                <a:sym typeface="Poppins Bold"/>
              </a:rPr>
              <a:t>Buzzer</a:t>
            </a:r>
          </a:p>
        </p:txBody>
      </p:sp>
      <p:sp>
        <p:nvSpPr>
          <p:cNvPr name="TextBox 78" id="78"/>
          <p:cNvSpPr txBox="true"/>
          <p:nvPr/>
        </p:nvSpPr>
        <p:spPr>
          <a:xfrm rot="0">
            <a:off x="11257552" y="6730915"/>
            <a:ext cx="3046004" cy="358775"/>
          </a:xfrm>
          <a:prstGeom prst="rect">
            <a:avLst/>
          </a:prstGeom>
        </p:spPr>
        <p:txBody>
          <a:bodyPr anchor="t" rtlCol="false" tIns="0" lIns="0" bIns="0" rIns="0">
            <a:spAutoFit/>
          </a:bodyPr>
          <a:lstStyle/>
          <a:p>
            <a:pPr algn="ctr">
              <a:lnSpc>
                <a:spcPts val="2799"/>
              </a:lnSpc>
              <a:spcBef>
                <a:spcPct val="0"/>
              </a:spcBef>
            </a:pPr>
            <a:r>
              <a:rPr lang="en-US" b="true" sz="1999" spc="63">
                <a:solidFill>
                  <a:srgbClr val="00A19C"/>
                </a:solidFill>
                <a:latin typeface="Poppins Bold"/>
                <a:ea typeface="Poppins Bold"/>
                <a:cs typeface="Poppins Bold"/>
                <a:sym typeface="Poppins Bold"/>
              </a:rPr>
              <a:t>OV7670</a:t>
            </a:r>
          </a:p>
        </p:txBody>
      </p:sp>
      <p:sp>
        <p:nvSpPr>
          <p:cNvPr name="TextBox 79" id="79"/>
          <p:cNvSpPr txBox="true"/>
          <p:nvPr/>
        </p:nvSpPr>
        <p:spPr>
          <a:xfrm rot="0">
            <a:off x="14760756" y="6735677"/>
            <a:ext cx="3046004" cy="358775"/>
          </a:xfrm>
          <a:prstGeom prst="rect">
            <a:avLst/>
          </a:prstGeom>
        </p:spPr>
        <p:txBody>
          <a:bodyPr anchor="t" rtlCol="false" tIns="0" lIns="0" bIns="0" rIns="0">
            <a:spAutoFit/>
          </a:bodyPr>
          <a:lstStyle/>
          <a:p>
            <a:pPr algn="ctr">
              <a:lnSpc>
                <a:spcPts val="2799"/>
              </a:lnSpc>
              <a:spcBef>
                <a:spcPct val="0"/>
              </a:spcBef>
            </a:pPr>
            <a:r>
              <a:rPr lang="en-US" b="true" sz="1999" spc="63">
                <a:solidFill>
                  <a:srgbClr val="00A19C"/>
                </a:solidFill>
                <a:latin typeface="Poppins Bold"/>
                <a:ea typeface="Poppins Bold"/>
                <a:cs typeface="Poppins Bold"/>
                <a:sym typeface="Poppins Bold"/>
              </a:rPr>
              <a:t>ESP32</a:t>
            </a:r>
          </a:p>
        </p:txBody>
      </p:sp>
      <p:sp>
        <p:nvSpPr>
          <p:cNvPr name="Freeform 80" id="80"/>
          <p:cNvSpPr/>
          <p:nvPr/>
        </p:nvSpPr>
        <p:spPr>
          <a:xfrm flipH="false" flipV="false" rot="0">
            <a:off x="246988" y="36832"/>
            <a:ext cx="3459142" cy="1526347"/>
          </a:xfrm>
          <a:custGeom>
            <a:avLst/>
            <a:gdLst/>
            <a:ahLst/>
            <a:cxnLst/>
            <a:rect r="r" b="b" t="t" l="l"/>
            <a:pathLst>
              <a:path h="1526347" w="3459142">
                <a:moveTo>
                  <a:pt x="0" y="0"/>
                </a:moveTo>
                <a:lnTo>
                  <a:pt x="3459142" y="0"/>
                </a:lnTo>
                <a:lnTo>
                  <a:pt x="3459142" y="1526346"/>
                </a:lnTo>
                <a:lnTo>
                  <a:pt x="0" y="1526346"/>
                </a:lnTo>
                <a:lnTo>
                  <a:pt x="0" y="0"/>
                </a:lnTo>
                <a:close/>
              </a:path>
            </a:pathLst>
          </a:custGeom>
          <a:blipFill>
            <a:blip r:embed="rId13"/>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687003"/>
            <a:chOff x="0" y="0"/>
            <a:chExt cx="8829757" cy="814514"/>
          </a:xfrm>
        </p:grpSpPr>
        <p:sp>
          <p:nvSpPr>
            <p:cNvPr name="Freeform 3" id="3"/>
            <p:cNvSpPr/>
            <p:nvPr/>
          </p:nvSpPr>
          <p:spPr>
            <a:xfrm flipH="false" flipV="false" rot="0">
              <a:off x="0" y="0"/>
              <a:ext cx="8829756" cy="814514"/>
            </a:xfrm>
            <a:custGeom>
              <a:avLst/>
              <a:gdLst/>
              <a:ahLst/>
              <a:cxnLst/>
              <a:rect r="r" b="b" t="t" l="l"/>
              <a:pathLst>
                <a:path h="814514" w="8829756">
                  <a:moveTo>
                    <a:pt x="0" y="0"/>
                  </a:moveTo>
                  <a:lnTo>
                    <a:pt x="8829756" y="0"/>
                  </a:lnTo>
                  <a:lnTo>
                    <a:pt x="8829756" y="814514"/>
                  </a:lnTo>
                  <a:lnTo>
                    <a:pt x="0" y="814514"/>
                  </a:lnTo>
                  <a:close/>
                </a:path>
              </a:pathLst>
            </a:custGeom>
            <a:solidFill>
              <a:srgbClr val="20419A"/>
            </a:solidFill>
          </p:spPr>
        </p:sp>
      </p:grpSp>
      <p:grpSp>
        <p:nvGrpSpPr>
          <p:cNvPr name="Group 4" id="4"/>
          <p:cNvGrpSpPr/>
          <p:nvPr/>
        </p:nvGrpSpPr>
        <p:grpSpPr>
          <a:xfrm rot="0">
            <a:off x="0" y="0"/>
            <a:ext cx="4074704" cy="1687003"/>
            <a:chOff x="0" y="0"/>
            <a:chExt cx="1967336" cy="814514"/>
          </a:xfrm>
        </p:grpSpPr>
        <p:sp>
          <p:nvSpPr>
            <p:cNvPr name="Freeform 5" id="5"/>
            <p:cNvSpPr/>
            <p:nvPr/>
          </p:nvSpPr>
          <p:spPr>
            <a:xfrm flipH="false" flipV="false" rot="0">
              <a:off x="0" y="0"/>
              <a:ext cx="1967336" cy="814514"/>
            </a:xfrm>
            <a:custGeom>
              <a:avLst/>
              <a:gdLst/>
              <a:ahLst/>
              <a:cxnLst/>
              <a:rect r="r" b="b" t="t" l="l"/>
              <a:pathLst>
                <a:path h="814514" w="1967336">
                  <a:moveTo>
                    <a:pt x="0" y="0"/>
                  </a:moveTo>
                  <a:lnTo>
                    <a:pt x="1967336" y="0"/>
                  </a:lnTo>
                  <a:lnTo>
                    <a:pt x="1967336" y="814514"/>
                  </a:lnTo>
                  <a:lnTo>
                    <a:pt x="0" y="814514"/>
                  </a:lnTo>
                  <a:close/>
                </a:path>
              </a:pathLst>
            </a:custGeom>
            <a:solidFill>
              <a:srgbClr val="EDECED"/>
            </a:solidFill>
          </p:spPr>
        </p:sp>
      </p:grpSp>
      <p:grpSp>
        <p:nvGrpSpPr>
          <p:cNvPr name="Group 6" id="6"/>
          <p:cNvGrpSpPr/>
          <p:nvPr/>
        </p:nvGrpSpPr>
        <p:grpSpPr>
          <a:xfrm rot="0">
            <a:off x="0" y="1687003"/>
            <a:ext cx="18288000" cy="315648"/>
            <a:chOff x="0" y="0"/>
            <a:chExt cx="8829757" cy="152400"/>
          </a:xfrm>
        </p:grpSpPr>
        <p:sp>
          <p:nvSpPr>
            <p:cNvPr name="Freeform 7" id="7"/>
            <p:cNvSpPr/>
            <p:nvPr/>
          </p:nvSpPr>
          <p:spPr>
            <a:xfrm flipH="false" flipV="false" rot="0">
              <a:off x="0" y="0"/>
              <a:ext cx="8829756" cy="152400"/>
            </a:xfrm>
            <a:custGeom>
              <a:avLst/>
              <a:gdLst/>
              <a:ahLst/>
              <a:cxnLst/>
              <a:rect r="r" b="b" t="t" l="l"/>
              <a:pathLst>
                <a:path h="152400" w="8829756">
                  <a:moveTo>
                    <a:pt x="0" y="0"/>
                  </a:moveTo>
                  <a:lnTo>
                    <a:pt x="8829756" y="0"/>
                  </a:lnTo>
                  <a:lnTo>
                    <a:pt x="8829756" y="152400"/>
                  </a:lnTo>
                  <a:lnTo>
                    <a:pt x="0" y="152400"/>
                  </a:lnTo>
                  <a:close/>
                </a:path>
              </a:pathLst>
            </a:custGeom>
            <a:solidFill>
              <a:srgbClr val="FDB924"/>
            </a:solidFill>
          </p:spPr>
        </p:sp>
      </p:grpSp>
      <p:grpSp>
        <p:nvGrpSpPr>
          <p:cNvPr name="Group 8" id="8"/>
          <p:cNvGrpSpPr/>
          <p:nvPr/>
        </p:nvGrpSpPr>
        <p:grpSpPr>
          <a:xfrm rot="0">
            <a:off x="10269201" y="2193696"/>
            <a:ext cx="4659673" cy="1278476"/>
            <a:chOff x="0" y="0"/>
            <a:chExt cx="1227239" cy="336718"/>
          </a:xfrm>
        </p:grpSpPr>
        <p:sp>
          <p:nvSpPr>
            <p:cNvPr name="Freeform 9" id="9"/>
            <p:cNvSpPr/>
            <p:nvPr/>
          </p:nvSpPr>
          <p:spPr>
            <a:xfrm flipH="false" flipV="false" rot="0">
              <a:off x="0" y="0"/>
              <a:ext cx="1227239" cy="336718"/>
            </a:xfrm>
            <a:custGeom>
              <a:avLst/>
              <a:gdLst/>
              <a:ahLst/>
              <a:cxnLst/>
              <a:rect r="r" b="b" t="t" l="l"/>
              <a:pathLst>
                <a:path h="336718" w="1227239">
                  <a:moveTo>
                    <a:pt x="84735" y="0"/>
                  </a:moveTo>
                  <a:lnTo>
                    <a:pt x="1142504" y="0"/>
                  </a:lnTo>
                  <a:cubicBezTo>
                    <a:pt x="1164977" y="0"/>
                    <a:pt x="1186530" y="8927"/>
                    <a:pt x="1202421" y="24818"/>
                  </a:cubicBezTo>
                  <a:cubicBezTo>
                    <a:pt x="1218312" y="40709"/>
                    <a:pt x="1227239" y="62262"/>
                    <a:pt x="1227239" y="84735"/>
                  </a:cubicBezTo>
                  <a:lnTo>
                    <a:pt x="1227239" y="251983"/>
                  </a:lnTo>
                  <a:cubicBezTo>
                    <a:pt x="1227239" y="274456"/>
                    <a:pt x="1218312" y="296009"/>
                    <a:pt x="1202421" y="311900"/>
                  </a:cubicBezTo>
                  <a:cubicBezTo>
                    <a:pt x="1186530" y="327791"/>
                    <a:pt x="1164977" y="336718"/>
                    <a:pt x="1142504" y="336718"/>
                  </a:cubicBezTo>
                  <a:lnTo>
                    <a:pt x="84735" y="336718"/>
                  </a:lnTo>
                  <a:cubicBezTo>
                    <a:pt x="62262" y="336718"/>
                    <a:pt x="40709" y="327791"/>
                    <a:pt x="24818" y="311900"/>
                  </a:cubicBezTo>
                  <a:cubicBezTo>
                    <a:pt x="8927" y="296009"/>
                    <a:pt x="0" y="274456"/>
                    <a:pt x="0" y="251983"/>
                  </a:cubicBezTo>
                  <a:lnTo>
                    <a:pt x="0" y="84735"/>
                  </a:lnTo>
                  <a:cubicBezTo>
                    <a:pt x="0" y="62262"/>
                    <a:pt x="8927" y="40709"/>
                    <a:pt x="24818" y="24818"/>
                  </a:cubicBezTo>
                  <a:cubicBezTo>
                    <a:pt x="40709" y="8927"/>
                    <a:pt x="62262" y="0"/>
                    <a:pt x="84735" y="0"/>
                  </a:cubicBezTo>
                  <a:close/>
                </a:path>
              </a:pathLst>
            </a:custGeom>
            <a:solidFill>
              <a:srgbClr val="FFFFFF"/>
            </a:solidFill>
            <a:ln w="38100" cap="rnd">
              <a:solidFill>
                <a:srgbClr val="000000"/>
              </a:solidFill>
              <a:prstDash val="solid"/>
              <a:round/>
            </a:ln>
          </p:spPr>
        </p:sp>
        <p:sp>
          <p:nvSpPr>
            <p:cNvPr name="TextBox 10" id="10"/>
            <p:cNvSpPr txBox="true"/>
            <p:nvPr/>
          </p:nvSpPr>
          <p:spPr>
            <a:xfrm>
              <a:off x="0" y="-66675"/>
              <a:ext cx="1227239" cy="403393"/>
            </a:xfrm>
            <a:prstGeom prst="rect">
              <a:avLst/>
            </a:prstGeom>
          </p:spPr>
          <p:txBody>
            <a:bodyPr anchor="ctr" rtlCol="false" tIns="50800" lIns="50800" bIns="50800" rIns="50800"/>
            <a:lstStyle/>
            <a:p>
              <a:pPr algn="ctr">
                <a:lnSpc>
                  <a:spcPts val="3499"/>
                </a:lnSpc>
              </a:pPr>
            </a:p>
          </p:txBody>
        </p:sp>
      </p:grpSp>
      <p:grpSp>
        <p:nvGrpSpPr>
          <p:cNvPr name="Group 11" id="11"/>
          <p:cNvGrpSpPr/>
          <p:nvPr/>
        </p:nvGrpSpPr>
        <p:grpSpPr>
          <a:xfrm rot="0">
            <a:off x="6939718" y="2928183"/>
            <a:ext cx="11348282" cy="7358817"/>
            <a:chOff x="0" y="0"/>
            <a:chExt cx="2988848" cy="1938125"/>
          </a:xfrm>
        </p:grpSpPr>
        <p:sp>
          <p:nvSpPr>
            <p:cNvPr name="Freeform 12" id="12"/>
            <p:cNvSpPr/>
            <p:nvPr/>
          </p:nvSpPr>
          <p:spPr>
            <a:xfrm flipH="false" flipV="false" rot="0">
              <a:off x="0" y="0"/>
              <a:ext cx="2988848" cy="1938125"/>
            </a:xfrm>
            <a:custGeom>
              <a:avLst/>
              <a:gdLst/>
              <a:ahLst/>
              <a:cxnLst/>
              <a:rect r="r" b="b" t="t" l="l"/>
              <a:pathLst>
                <a:path h="1938125" w="2988848">
                  <a:moveTo>
                    <a:pt x="34793" y="0"/>
                  </a:moveTo>
                  <a:lnTo>
                    <a:pt x="2954055" y="0"/>
                  </a:lnTo>
                  <a:cubicBezTo>
                    <a:pt x="2973271" y="0"/>
                    <a:pt x="2988848" y="15577"/>
                    <a:pt x="2988848" y="34793"/>
                  </a:cubicBezTo>
                  <a:lnTo>
                    <a:pt x="2988848" y="1903332"/>
                  </a:lnTo>
                  <a:cubicBezTo>
                    <a:pt x="2988848" y="1922548"/>
                    <a:pt x="2973271" y="1938125"/>
                    <a:pt x="2954055" y="1938125"/>
                  </a:cubicBezTo>
                  <a:lnTo>
                    <a:pt x="34793" y="1938125"/>
                  </a:lnTo>
                  <a:cubicBezTo>
                    <a:pt x="15577" y="1938125"/>
                    <a:pt x="0" y="1922548"/>
                    <a:pt x="0" y="1903332"/>
                  </a:cubicBezTo>
                  <a:lnTo>
                    <a:pt x="0" y="34793"/>
                  </a:lnTo>
                  <a:cubicBezTo>
                    <a:pt x="0" y="15577"/>
                    <a:pt x="15577" y="0"/>
                    <a:pt x="34793" y="0"/>
                  </a:cubicBezTo>
                  <a:close/>
                </a:path>
              </a:pathLst>
            </a:custGeom>
            <a:solidFill>
              <a:srgbClr val="FFFFFF"/>
            </a:solidFill>
            <a:ln w="38100" cap="rnd">
              <a:solidFill>
                <a:srgbClr val="000000"/>
              </a:solidFill>
              <a:prstDash val="solid"/>
              <a:round/>
            </a:ln>
          </p:spPr>
        </p:sp>
        <p:sp>
          <p:nvSpPr>
            <p:cNvPr name="TextBox 13" id="13"/>
            <p:cNvSpPr txBox="true"/>
            <p:nvPr/>
          </p:nvSpPr>
          <p:spPr>
            <a:xfrm>
              <a:off x="0" y="-66675"/>
              <a:ext cx="2988848" cy="2004800"/>
            </a:xfrm>
            <a:prstGeom prst="rect">
              <a:avLst/>
            </a:prstGeom>
          </p:spPr>
          <p:txBody>
            <a:bodyPr anchor="ctr" rtlCol="false" tIns="50800" lIns="50800" bIns="50800" rIns="50800"/>
            <a:lstStyle/>
            <a:p>
              <a:pPr algn="ctr">
                <a:lnSpc>
                  <a:spcPts val="3499"/>
                </a:lnSpc>
              </a:pPr>
            </a:p>
          </p:txBody>
        </p:sp>
      </p:grpSp>
      <p:grpSp>
        <p:nvGrpSpPr>
          <p:cNvPr name="Group 14" id="14"/>
          <p:cNvGrpSpPr/>
          <p:nvPr/>
        </p:nvGrpSpPr>
        <p:grpSpPr>
          <a:xfrm rot="0">
            <a:off x="7266506" y="3503067"/>
            <a:ext cx="4156753" cy="1711985"/>
            <a:chOff x="0" y="0"/>
            <a:chExt cx="960961" cy="395778"/>
          </a:xfrm>
        </p:grpSpPr>
        <p:sp>
          <p:nvSpPr>
            <p:cNvPr name="Freeform 15" id="15"/>
            <p:cNvSpPr/>
            <p:nvPr/>
          </p:nvSpPr>
          <p:spPr>
            <a:xfrm flipH="false" flipV="false" rot="0">
              <a:off x="0" y="0"/>
              <a:ext cx="960961" cy="395778"/>
            </a:xfrm>
            <a:custGeom>
              <a:avLst/>
              <a:gdLst/>
              <a:ahLst/>
              <a:cxnLst/>
              <a:rect r="r" b="b" t="t" l="l"/>
              <a:pathLst>
                <a:path h="395778" w="960961">
                  <a:moveTo>
                    <a:pt x="61462" y="0"/>
                  </a:moveTo>
                  <a:lnTo>
                    <a:pt x="899499" y="0"/>
                  </a:lnTo>
                  <a:cubicBezTo>
                    <a:pt x="933443" y="0"/>
                    <a:pt x="960961" y="27518"/>
                    <a:pt x="960961" y="61462"/>
                  </a:cubicBezTo>
                  <a:lnTo>
                    <a:pt x="960961" y="334316"/>
                  </a:lnTo>
                  <a:cubicBezTo>
                    <a:pt x="960961" y="368260"/>
                    <a:pt x="933443" y="395778"/>
                    <a:pt x="899499" y="395778"/>
                  </a:cubicBezTo>
                  <a:lnTo>
                    <a:pt x="61462" y="395778"/>
                  </a:lnTo>
                  <a:cubicBezTo>
                    <a:pt x="27518" y="395778"/>
                    <a:pt x="0" y="368260"/>
                    <a:pt x="0" y="334316"/>
                  </a:cubicBezTo>
                  <a:lnTo>
                    <a:pt x="0" y="61462"/>
                  </a:lnTo>
                  <a:cubicBezTo>
                    <a:pt x="0" y="27518"/>
                    <a:pt x="27518" y="0"/>
                    <a:pt x="61462" y="0"/>
                  </a:cubicBezTo>
                  <a:close/>
                </a:path>
              </a:pathLst>
            </a:custGeom>
            <a:solidFill>
              <a:srgbClr val="20419A"/>
            </a:solidFill>
          </p:spPr>
        </p:sp>
        <p:sp>
          <p:nvSpPr>
            <p:cNvPr name="TextBox 16" id="16"/>
            <p:cNvSpPr txBox="true"/>
            <p:nvPr/>
          </p:nvSpPr>
          <p:spPr>
            <a:xfrm>
              <a:off x="0" y="-57150"/>
              <a:ext cx="960961" cy="452928"/>
            </a:xfrm>
            <a:prstGeom prst="rect">
              <a:avLst/>
            </a:prstGeom>
          </p:spPr>
          <p:txBody>
            <a:bodyPr anchor="ctr" rtlCol="false" tIns="50800" lIns="50800" bIns="50800" rIns="50800"/>
            <a:lstStyle/>
            <a:p>
              <a:pPr algn="l" marL="453390" indent="-226695" lvl="1">
                <a:lnSpc>
                  <a:spcPts val="2940"/>
                </a:lnSpc>
                <a:buFont typeface="Arial"/>
                <a:buChar char="•"/>
              </a:pPr>
              <a:r>
                <a:rPr lang="en-US" b="true" sz="2100" spc="67">
                  <a:solidFill>
                    <a:srgbClr val="FFFFFF"/>
                  </a:solidFill>
                  <a:latin typeface="Poppins Bold"/>
                  <a:ea typeface="Poppins Bold"/>
                  <a:cs typeface="Poppins Bold"/>
                  <a:sym typeface="Poppins Bold"/>
                </a:rPr>
                <a:t>Create wireframes and user flow diagrams to outline the structure and navigation of the app.</a:t>
              </a:r>
            </a:p>
          </p:txBody>
        </p:sp>
      </p:grpSp>
      <p:grpSp>
        <p:nvGrpSpPr>
          <p:cNvPr name="Group 17" id="17"/>
          <p:cNvGrpSpPr/>
          <p:nvPr/>
        </p:nvGrpSpPr>
        <p:grpSpPr>
          <a:xfrm rot="0">
            <a:off x="628243" y="3179217"/>
            <a:ext cx="5229632" cy="6853992"/>
            <a:chOff x="0" y="0"/>
            <a:chExt cx="1377352" cy="1805167"/>
          </a:xfrm>
        </p:grpSpPr>
        <p:sp>
          <p:nvSpPr>
            <p:cNvPr name="Freeform 18" id="18"/>
            <p:cNvSpPr/>
            <p:nvPr/>
          </p:nvSpPr>
          <p:spPr>
            <a:xfrm flipH="false" flipV="false" rot="0">
              <a:off x="0" y="0"/>
              <a:ext cx="1377352" cy="1805167"/>
            </a:xfrm>
            <a:custGeom>
              <a:avLst/>
              <a:gdLst/>
              <a:ahLst/>
              <a:cxnLst/>
              <a:rect r="r" b="b" t="t" l="l"/>
              <a:pathLst>
                <a:path h="1805167" w="1377352">
                  <a:moveTo>
                    <a:pt x="75500" y="0"/>
                  </a:moveTo>
                  <a:lnTo>
                    <a:pt x="1301852" y="0"/>
                  </a:lnTo>
                  <a:cubicBezTo>
                    <a:pt x="1343549" y="0"/>
                    <a:pt x="1377352" y="33803"/>
                    <a:pt x="1377352" y="75500"/>
                  </a:cubicBezTo>
                  <a:lnTo>
                    <a:pt x="1377352" y="1729667"/>
                  </a:lnTo>
                  <a:cubicBezTo>
                    <a:pt x="1377352" y="1771364"/>
                    <a:pt x="1343549" y="1805167"/>
                    <a:pt x="1301852" y="1805167"/>
                  </a:cubicBezTo>
                  <a:lnTo>
                    <a:pt x="75500" y="1805167"/>
                  </a:lnTo>
                  <a:cubicBezTo>
                    <a:pt x="33803" y="1805167"/>
                    <a:pt x="0" y="1771364"/>
                    <a:pt x="0" y="1729667"/>
                  </a:cubicBezTo>
                  <a:lnTo>
                    <a:pt x="0" y="75500"/>
                  </a:lnTo>
                  <a:cubicBezTo>
                    <a:pt x="0" y="33803"/>
                    <a:pt x="33803" y="0"/>
                    <a:pt x="75500" y="0"/>
                  </a:cubicBezTo>
                  <a:close/>
                </a:path>
              </a:pathLst>
            </a:custGeom>
            <a:solidFill>
              <a:srgbClr val="FFFFFF"/>
            </a:solidFill>
            <a:ln w="38100" cap="rnd">
              <a:solidFill>
                <a:srgbClr val="000000"/>
              </a:solidFill>
              <a:prstDash val="solid"/>
              <a:round/>
            </a:ln>
          </p:spPr>
        </p:sp>
        <p:sp>
          <p:nvSpPr>
            <p:cNvPr name="TextBox 19" id="19"/>
            <p:cNvSpPr txBox="true"/>
            <p:nvPr/>
          </p:nvSpPr>
          <p:spPr>
            <a:xfrm>
              <a:off x="0" y="-66675"/>
              <a:ext cx="1377352" cy="1871842"/>
            </a:xfrm>
            <a:prstGeom prst="rect">
              <a:avLst/>
            </a:prstGeom>
          </p:spPr>
          <p:txBody>
            <a:bodyPr anchor="ctr" rtlCol="false" tIns="50800" lIns="50800" bIns="50800" rIns="50800"/>
            <a:lstStyle/>
            <a:p>
              <a:pPr algn="ctr">
                <a:lnSpc>
                  <a:spcPts val="3499"/>
                </a:lnSpc>
              </a:pPr>
            </a:p>
          </p:txBody>
        </p:sp>
      </p:grpSp>
      <p:grpSp>
        <p:nvGrpSpPr>
          <p:cNvPr name="Group 20" id="20"/>
          <p:cNvGrpSpPr/>
          <p:nvPr/>
        </p:nvGrpSpPr>
        <p:grpSpPr>
          <a:xfrm rot="0">
            <a:off x="4909036" y="8536653"/>
            <a:ext cx="1496556" cy="1496556"/>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6666" t="0" r="-16666" b="0"/>
              </a:stretch>
            </a:blipFill>
          </p:spPr>
        </p:sp>
      </p:grpSp>
      <p:grpSp>
        <p:nvGrpSpPr>
          <p:cNvPr name="Group 22" id="22"/>
          <p:cNvGrpSpPr/>
          <p:nvPr/>
        </p:nvGrpSpPr>
        <p:grpSpPr>
          <a:xfrm rot="0">
            <a:off x="12599038" y="3503067"/>
            <a:ext cx="4156753" cy="1711985"/>
            <a:chOff x="0" y="0"/>
            <a:chExt cx="960961" cy="395778"/>
          </a:xfrm>
        </p:grpSpPr>
        <p:sp>
          <p:nvSpPr>
            <p:cNvPr name="Freeform 23" id="23"/>
            <p:cNvSpPr/>
            <p:nvPr/>
          </p:nvSpPr>
          <p:spPr>
            <a:xfrm flipH="false" flipV="false" rot="0">
              <a:off x="0" y="0"/>
              <a:ext cx="960961" cy="395778"/>
            </a:xfrm>
            <a:custGeom>
              <a:avLst/>
              <a:gdLst/>
              <a:ahLst/>
              <a:cxnLst/>
              <a:rect r="r" b="b" t="t" l="l"/>
              <a:pathLst>
                <a:path h="395778" w="960961">
                  <a:moveTo>
                    <a:pt x="61462" y="0"/>
                  </a:moveTo>
                  <a:lnTo>
                    <a:pt x="899499" y="0"/>
                  </a:lnTo>
                  <a:cubicBezTo>
                    <a:pt x="933443" y="0"/>
                    <a:pt x="960961" y="27518"/>
                    <a:pt x="960961" y="61462"/>
                  </a:cubicBezTo>
                  <a:lnTo>
                    <a:pt x="960961" y="334316"/>
                  </a:lnTo>
                  <a:cubicBezTo>
                    <a:pt x="960961" y="368260"/>
                    <a:pt x="933443" y="395778"/>
                    <a:pt x="899499" y="395778"/>
                  </a:cubicBezTo>
                  <a:lnTo>
                    <a:pt x="61462" y="395778"/>
                  </a:lnTo>
                  <a:cubicBezTo>
                    <a:pt x="27518" y="395778"/>
                    <a:pt x="0" y="368260"/>
                    <a:pt x="0" y="334316"/>
                  </a:cubicBezTo>
                  <a:lnTo>
                    <a:pt x="0" y="61462"/>
                  </a:lnTo>
                  <a:cubicBezTo>
                    <a:pt x="0" y="27518"/>
                    <a:pt x="27518" y="0"/>
                    <a:pt x="61462" y="0"/>
                  </a:cubicBezTo>
                  <a:close/>
                </a:path>
              </a:pathLst>
            </a:custGeom>
            <a:solidFill>
              <a:srgbClr val="20419A"/>
            </a:solidFill>
          </p:spPr>
        </p:sp>
        <p:sp>
          <p:nvSpPr>
            <p:cNvPr name="TextBox 24" id="24"/>
            <p:cNvSpPr txBox="true"/>
            <p:nvPr/>
          </p:nvSpPr>
          <p:spPr>
            <a:xfrm>
              <a:off x="0" y="-57150"/>
              <a:ext cx="960961" cy="452928"/>
            </a:xfrm>
            <a:prstGeom prst="rect">
              <a:avLst/>
            </a:prstGeom>
          </p:spPr>
          <p:txBody>
            <a:bodyPr anchor="ctr" rtlCol="false" tIns="50800" lIns="50800" bIns="50800" rIns="50800"/>
            <a:lstStyle/>
            <a:p>
              <a:pPr algn="l" marL="453390" indent="-226695" lvl="1">
                <a:lnSpc>
                  <a:spcPts val="2940"/>
                </a:lnSpc>
                <a:buFont typeface="Arial"/>
                <a:buChar char="•"/>
              </a:pPr>
              <a:r>
                <a:rPr lang="en-US" b="true" sz="2100" spc="67">
                  <a:solidFill>
                    <a:srgbClr val="FFFFFF"/>
                  </a:solidFill>
                  <a:latin typeface="Poppins Bold"/>
                  <a:ea typeface="Poppins Bold"/>
                  <a:cs typeface="Poppins Bold"/>
                  <a:sym typeface="Poppins Bold"/>
                </a:rPr>
                <a:t>Build the app using Dart and Flutter’s widget system for smooth, responsive interfaces.</a:t>
              </a:r>
            </a:p>
          </p:txBody>
        </p:sp>
      </p:grpSp>
      <p:grpSp>
        <p:nvGrpSpPr>
          <p:cNvPr name="Group 25" id="25"/>
          <p:cNvGrpSpPr/>
          <p:nvPr/>
        </p:nvGrpSpPr>
        <p:grpSpPr>
          <a:xfrm rot="0">
            <a:off x="12684358" y="6105639"/>
            <a:ext cx="4156753" cy="3563542"/>
            <a:chOff x="0" y="0"/>
            <a:chExt cx="960961" cy="823822"/>
          </a:xfrm>
        </p:grpSpPr>
        <p:sp>
          <p:nvSpPr>
            <p:cNvPr name="Freeform 26" id="26"/>
            <p:cNvSpPr/>
            <p:nvPr/>
          </p:nvSpPr>
          <p:spPr>
            <a:xfrm flipH="false" flipV="false" rot="0">
              <a:off x="0" y="0"/>
              <a:ext cx="960961" cy="823822"/>
            </a:xfrm>
            <a:custGeom>
              <a:avLst/>
              <a:gdLst/>
              <a:ahLst/>
              <a:cxnLst/>
              <a:rect r="r" b="b" t="t" l="l"/>
              <a:pathLst>
                <a:path h="823822" w="960961">
                  <a:moveTo>
                    <a:pt x="61462" y="0"/>
                  </a:moveTo>
                  <a:lnTo>
                    <a:pt x="899499" y="0"/>
                  </a:lnTo>
                  <a:cubicBezTo>
                    <a:pt x="933443" y="0"/>
                    <a:pt x="960961" y="27518"/>
                    <a:pt x="960961" y="61462"/>
                  </a:cubicBezTo>
                  <a:lnTo>
                    <a:pt x="960961" y="762360"/>
                  </a:lnTo>
                  <a:cubicBezTo>
                    <a:pt x="960961" y="796304"/>
                    <a:pt x="933443" y="823822"/>
                    <a:pt x="899499" y="823822"/>
                  </a:cubicBezTo>
                  <a:lnTo>
                    <a:pt x="61462" y="823822"/>
                  </a:lnTo>
                  <a:cubicBezTo>
                    <a:pt x="27518" y="823822"/>
                    <a:pt x="0" y="796304"/>
                    <a:pt x="0" y="762360"/>
                  </a:cubicBezTo>
                  <a:lnTo>
                    <a:pt x="0" y="61462"/>
                  </a:lnTo>
                  <a:cubicBezTo>
                    <a:pt x="0" y="27518"/>
                    <a:pt x="27518" y="0"/>
                    <a:pt x="61462" y="0"/>
                  </a:cubicBezTo>
                  <a:close/>
                </a:path>
              </a:pathLst>
            </a:custGeom>
            <a:solidFill>
              <a:srgbClr val="20419A"/>
            </a:solidFill>
          </p:spPr>
        </p:sp>
        <p:sp>
          <p:nvSpPr>
            <p:cNvPr name="TextBox 27" id="27"/>
            <p:cNvSpPr txBox="true"/>
            <p:nvPr/>
          </p:nvSpPr>
          <p:spPr>
            <a:xfrm>
              <a:off x="0" y="-57150"/>
              <a:ext cx="960961" cy="880972"/>
            </a:xfrm>
            <a:prstGeom prst="rect">
              <a:avLst/>
            </a:prstGeom>
          </p:spPr>
          <p:txBody>
            <a:bodyPr anchor="ctr" rtlCol="false" tIns="50800" lIns="50800" bIns="50800" rIns="50800"/>
            <a:lstStyle/>
            <a:p>
              <a:pPr algn="l" marL="453390" indent="-226695" lvl="1">
                <a:lnSpc>
                  <a:spcPts val="2940"/>
                </a:lnSpc>
                <a:buFont typeface="Arial"/>
                <a:buChar char="•"/>
              </a:pPr>
              <a:r>
                <a:rPr lang="en-US" b="true" sz="2100" spc="67">
                  <a:solidFill>
                    <a:srgbClr val="FFFFFF"/>
                  </a:solidFill>
                  <a:latin typeface="Poppins Bold"/>
                  <a:ea typeface="Poppins Bold"/>
                  <a:cs typeface="Poppins Bold"/>
                  <a:sym typeface="Poppins Bold"/>
                </a:rPr>
                <a:t>Use Firebase Authentication for OTP-based login.</a:t>
              </a:r>
            </a:p>
            <a:p>
              <a:pPr algn="l" marL="453390" indent="-226695" lvl="1">
                <a:lnSpc>
                  <a:spcPts val="2940"/>
                </a:lnSpc>
                <a:buFont typeface="Arial"/>
                <a:buChar char="•"/>
              </a:pPr>
              <a:r>
                <a:rPr lang="en-US" b="true" sz="2100" spc="67">
                  <a:solidFill>
                    <a:srgbClr val="FFFFFF"/>
                  </a:solidFill>
                  <a:latin typeface="Poppins Bold"/>
                  <a:ea typeface="Poppins Bold"/>
                  <a:cs typeface="Poppins Bold"/>
                  <a:sym typeface="Poppins Bold"/>
                </a:rPr>
                <a:t>Use Firestore to manage parcel and locker data.</a:t>
              </a:r>
            </a:p>
            <a:p>
              <a:pPr algn="l" marL="453390" indent="-226695" lvl="1">
                <a:lnSpc>
                  <a:spcPts val="2940"/>
                </a:lnSpc>
                <a:buFont typeface="Arial"/>
                <a:buChar char="•"/>
              </a:pPr>
              <a:r>
                <a:rPr lang="en-US" b="true" sz="2100" spc="67">
                  <a:solidFill>
                    <a:srgbClr val="FFFFFF"/>
                  </a:solidFill>
                  <a:latin typeface="Poppins Bold"/>
                  <a:ea typeface="Poppins Bold"/>
                  <a:cs typeface="Poppins Bold"/>
                  <a:sym typeface="Poppins Bold"/>
                </a:rPr>
                <a:t>Enable Firebase Cloud Messaging (FCM) for push notifications.</a:t>
              </a:r>
            </a:p>
          </p:txBody>
        </p:sp>
      </p:grpSp>
      <p:grpSp>
        <p:nvGrpSpPr>
          <p:cNvPr name="Group 28" id="28"/>
          <p:cNvGrpSpPr/>
          <p:nvPr/>
        </p:nvGrpSpPr>
        <p:grpSpPr>
          <a:xfrm rot="0">
            <a:off x="7266506" y="6851489"/>
            <a:ext cx="4156753" cy="2083460"/>
            <a:chOff x="0" y="0"/>
            <a:chExt cx="960961" cy="481656"/>
          </a:xfrm>
        </p:grpSpPr>
        <p:sp>
          <p:nvSpPr>
            <p:cNvPr name="Freeform 29" id="29"/>
            <p:cNvSpPr/>
            <p:nvPr/>
          </p:nvSpPr>
          <p:spPr>
            <a:xfrm flipH="false" flipV="false" rot="0">
              <a:off x="0" y="0"/>
              <a:ext cx="960961" cy="481656"/>
            </a:xfrm>
            <a:custGeom>
              <a:avLst/>
              <a:gdLst/>
              <a:ahLst/>
              <a:cxnLst/>
              <a:rect r="r" b="b" t="t" l="l"/>
              <a:pathLst>
                <a:path h="481656" w="960961">
                  <a:moveTo>
                    <a:pt x="61462" y="0"/>
                  </a:moveTo>
                  <a:lnTo>
                    <a:pt x="899499" y="0"/>
                  </a:lnTo>
                  <a:cubicBezTo>
                    <a:pt x="933443" y="0"/>
                    <a:pt x="960961" y="27518"/>
                    <a:pt x="960961" y="61462"/>
                  </a:cubicBezTo>
                  <a:lnTo>
                    <a:pt x="960961" y="420194"/>
                  </a:lnTo>
                  <a:cubicBezTo>
                    <a:pt x="960961" y="454138"/>
                    <a:pt x="933443" y="481656"/>
                    <a:pt x="899499" y="481656"/>
                  </a:cubicBezTo>
                  <a:lnTo>
                    <a:pt x="61462" y="481656"/>
                  </a:lnTo>
                  <a:cubicBezTo>
                    <a:pt x="27518" y="481656"/>
                    <a:pt x="0" y="454138"/>
                    <a:pt x="0" y="420194"/>
                  </a:cubicBezTo>
                  <a:lnTo>
                    <a:pt x="0" y="61462"/>
                  </a:lnTo>
                  <a:cubicBezTo>
                    <a:pt x="0" y="27518"/>
                    <a:pt x="27518" y="0"/>
                    <a:pt x="61462" y="0"/>
                  </a:cubicBezTo>
                  <a:close/>
                </a:path>
              </a:pathLst>
            </a:custGeom>
            <a:solidFill>
              <a:srgbClr val="20419A"/>
            </a:solidFill>
          </p:spPr>
        </p:sp>
        <p:sp>
          <p:nvSpPr>
            <p:cNvPr name="TextBox 30" id="30"/>
            <p:cNvSpPr txBox="true"/>
            <p:nvPr/>
          </p:nvSpPr>
          <p:spPr>
            <a:xfrm>
              <a:off x="0" y="-57150"/>
              <a:ext cx="960961" cy="538806"/>
            </a:xfrm>
            <a:prstGeom prst="rect">
              <a:avLst/>
            </a:prstGeom>
          </p:spPr>
          <p:txBody>
            <a:bodyPr anchor="ctr" rtlCol="false" tIns="50800" lIns="50800" bIns="50800" rIns="50800"/>
            <a:lstStyle/>
            <a:p>
              <a:pPr algn="l" marL="453390" indent="-226695" lvl="1">
                <a:lnSpc>
                  <a:spcPts val="2940"/>
                </a:lnSpc>
                <a:buFont typeface="Arial"/>
                <a:buChar char="•"/>
              </a:pPr>
              <a:r>
                <a:rPr lang="en-US" b="true" sz="2100" spc="67">
                  <a:solidFill>
                    <a:srgbClr val="FFFFFF"/>
                  </a:solidFill>
                  <a:latin typeface="Poppins Bold"/>
                  <a:ea typeface="Poppins Bold"/>
                  <a:cs typeface="Poppins Bold"/>
                  <a:sym typeface="Poppins Bold"/>
                </a:rPr>
                <a:t>Perform functional and usability testing to ensure smooth performance across platforms.</a:t>
              </a:r>
            </a:p>
          </p:txBody>
        </p:sp>
      </p:grpSp>
      <p:grpSp>
        <p:nvGrpSpPr>
          <p:cNvPr name="Group 31" id="31"/>
          <p:cNvGrpSpPr/>
          <p:nvPr/>
        </p:nvGrpSpPr>
        <p:grpSpPr>
          <a:xfrm rot="0">
            <a:off x="7226893" y="3084756"/>
            <a:ext cx="1432572" cy="597560"/>
            <a:chOff x="0" y="0"/>
            <a:chExt cx="331183" cy="138144"/>
          </a:xfrm>
        </p:grpSpPr>
        <p:sp>
          <p:nvSpPr>
            <p:cNvPr name="Freeform 32" id="32"/>
            <p:cNvSpPr/>
            <p:nvPr/>
          </p:nvSpPr>
          <p:spPr>
            <a:xfrm flipH="false" flipV="false" rot="0">
              <a:off x="0" y="0"/>
              <a:ext cx="331183" cy="138144"/>
            </a:xfrm>
            <a:custGeom>
              <a:avLst/>
              <a:gdLst/>
              <a:ahLst/>
              <a:cxnLst/>
              <a:rect r="r" b="b" t="t" l="l"/>
              <a:pathLst>
                <a:path h="138144" w="331183">
                  <a:moveTo>
                    <a:pt x="69072" y="0"/>
                  </a:moveTo>
                  <a:lnTo>
                    <a:pt x="262111" y="0"/>
                  </a:lnTo>
                  <a:cubicBezTo>
                    <a:pt x="280430" y="0"/>
                    <a:pt x="297999" y="7277"/>
                    <a:pt x="310952" y="20231"/>
                  </a:cubicBezTo>
                  <a:cubicBezTo>
                    <a:pt x="323906" y="33184"/>
                    <a:pt x="331183" y="50753"/>
                    <a:pt x="331183" y="69072"/>
                  </a:cubicBezTo>
                  <a:lnTo>
                    <a:pt x="331183" y="69072"/>
                  </a:lnTo>
                  <a:cubicBezTo>
                    <a:pt x="331183" y="87391"/>
                    <a:pt x="323906" y="104960"/>
                    <a:pt x="310952" y="117914"/>
                  </a:cubicBezTo>
                  <a:cubicBezTo>
                    <a:pt x="297999" y="130867"/>
                    <a:pt x="280430" y="138144"/>
                    <a:pt x="262111" y="138144"/>
                  </a:cubicBezTo>
                  <a:lnTo>
                    <a:pt x="69072" y="138144"/>
                  </a:lnTo>
                  <a:cubicBezTo>
                    <a:pt x="50753" y="138144"/>
                    <a:pt x="33184" y="130867"/>
                    <a:pt x="20231" y="117914"/>
                  </a:cubicBezTo>
                  <a:cubicBezTo>
                    <a:pt x="7277" y="104960"/>
                    <a:pt x="0" y="87391"/>
                    <a:pt x="0" y="69072"/>
                  </a:cubicBezTo>
                  <a:lnTo>
                    <a:pt x="0" y="69072"/>
                  </a:lnTo>
                  <a:cubicBezTo>
                    <a:pt x="0" y="50753"/>
                    <a:pt x="7277" y="33184"/>
                    <a:pt x="20231" y="20231"/>
                  </a:cubicBezTo>
                  <a:cubicBezTo>
                    <a:pt x="33184" y="7277"/>
                    <a:pt x="50753" y="0"/>
                    <a:pt x="69072" y="0"/>
                  </a:cubicBezTo>
                  <a:close/>
                </a:path>
              </a:pathLst>
            </a:custGeom>
            <a:solidFill>
              <a:srgbClr val="FFFFFF"/>
            </a:solidFill>
          </p:spPr>
        </p:sp>
        <p:sp>
          <p:nvSpPr>
            <p:cNvPr name="TextBox 33" id="33"/>
            <p:cNvSpPr txBox="true"/>
            <p:nvPr/>
          </p:nvSpPr>
          <p:spPr>
            <a:xfrm>
              <a:off x="0" y="-57150"/>
              <a:ext cx="331183" cy="195294"/>
            </a:xfrm>
            <a:prstGeom prst="rect">
              <a:avLst/>
            </a:prstGeom>
          </p:spPr>
          <p:txBody>
            <a:bodyPr anchor="ctr" rtlCol="false" tIns="50800" lIns="50800" bIns="50800" rIns="50800"/>
            <a:lstStyle/>
            <a:p>
              <a:pPr algn="l">
                <a:lnSpc>
                  <a:spcPts val="2940"/>
                </a:lnSpc>
              </a:pPr>
              <a:r>
                <a:rPr lang="en-US" b="true" sz="2100" spc="67">
                  <a:solidFill>
                    <a:srgbClr val="000000"/>
                  </a:solidFill>
                  <a:latin typeface="Poppins Bold"/>
                  <a:ea typeface="Poppins Bold"/>
                  <a:cs typeface="Poppins Bold"/>
                  <a:sym typeface="Poppins Bold"/>
                </a:rPr>
                <a:t>UI Design</a:t>
              </a:r>
            </a:p>
          </p:txBody>
        </p:sp>
      </p:grpSp>
      <p:grpSp>
        <p:nvGrpSpPr>
          <p:cNvPr name="Group 34" id="34"/>
          <p:cNvGrpSpPr/>
          <p:nvPr/>
        </p:nvGrpSpPr>
        <p:grpSpPr>
          <a:xfrm rot="0">
            <a:off x="12613859" y="3084756"/>
            <a:ext cx="2708095" cy="597560"/>
            <a:chOff x="0" y="0"/>
            <a:chExt cx="626059" cy="138144"/>
          </a:xfrm>
        </p:grpSpPr>
        <p:sp>
          <p:nvSpPr>
            <p:cNvPr name="Freeform 35" id="35"/>
            <p:cNvSpPr/>
            <p:nvPr/>
          </p:nvSpPr>
          <p:spPr>
            <a:xfrm flipH="false" flipV="false" rot="0">
              <a:off x="0" y="0"/>
              <a:ext cx="626059" cy="138144"/>
            </a:xfrm>
            <a:custGeom>
              <a:avLst/>
              <a:gdLst/>
              <a:ahLst/>
              <a:cxnLst/>
              <a:rect r="r" b="b" t="t" l="l"/>
              <a:pathLst>
                <a:path h="138144" w="626059">
                  <a:moveTo>
                    <a:pt x="69072" y="0"/>
                  </a:moveTo>
                  <a:lnTo>
                    <a:pt x="556987" y="0"/>
                  </a:lnTo>
                  <a:cubicBezTo>
                    <a:pt x="595135" y="0"/>
                    <a:pt x="626059" y="30925"/>
                    <a:pt x="626059" y="69072"/>
                  </a:cubicBezTo>
                  <a:lnTo>
                    <a:pt x="626059" y="69072"/>
                  </a:lnTo>
                  <a:cubicBezTo>
                    <a:pt x="626059" y="87391"/>
                    <a:pt x="618782" y="104960"/>
                    <a:pt x="605829" y="117914"/>
                  </a:cubicBezTo>
                  <a:cubicBezTo>
                    <a:pt x="592875" y="130867"/>
                    <a:pt x="575306" y="138144"/>
                    <a:pt x="556987" y="138144"/>
                  </a:cubicBezTo>
                  <a:lnTo>
                    <a:pt x="69072" y="138144"/>
                  </a:lnTo>
                  <a:cubicBezTo>
                    <a:pt x="50753" y="138144"/>
                    <a:pt x="33184" y="130867"/>
                    <a:pt x="20231" y="117914"/>
                  </a:cubicBezTo>
                  <a:cubicBezTo>
                    <a:pt x="7277" y="104960"/>
                    <a:pt x="0" y="87391"/>
                    <a:pt x="0" y="69072"/>
                  </a:cubicBezTo>
                  <a:lnTo>
                    <a:pt x="0" y="69072"/>
                  </a:lnTo>
                  <a:cubicBezTo>
                    <a:pt x="0" y="50753"/>
                    <a:pt x="7277" y="33184"/>
                    <a:pt x="20231" y="20231"/>
                  </a:cubicBezTo>
                  <a:cubicBezTo>
                    <a:pt x="33184" y="7277"/>
                    <a:pt x="50753" y="0"/>
                    <a:pt x="69072" y="0"/>
                  </a:cubicBezTo>
                  <a:close/>
                </a:path>
              </a:pathLst>
            </a:custGeom>
            <a:solidFill>
              <a:srgbClr val="FFFFFF"/>
            </a:solidFill>
          </p:spPr>
        </p:sp>
        <p:sp>
          <p:nvSpPr>
            <p:cNvPr name="TextBox 36" id="36"/>
            <p:cNvSpPr txBox="true"/>
            <p:nvPr/>
          </p:nvSpPr>
          <p:spPr>
            <a:xfrm>
              <a:off x="0" y="-57150"/>
              <a:ext cx="626059" cy="195294"/>
            </a:xfrm>
            <a:prstGeom prst="rect">
              <a:avLst/>
            </a:prstGeom>
          </p:spPr>
          <p:txBody>
            <a:bodyPr anchor="ctr" rtlCol="false" tIns="50800" lIns="50800" bIns="50800" rIns="50800"/>
            <a:lstStyle/>
            <a:p>
              <a:pPr algn="l">
                <a:lnSpc>
                  <a:spcPts val="2940"/>
                </a:lnSpc>
              </a:pPr>
              <a:r>
                <a:rPr lang="en-US" b="true" sz="2100" spc="67">
                  <a:solidFill>
                    <a:srgbClr val="000000"/>
                  </a:solidFill>
                  <a:latin typeface="Poppins Bold"/>
                  <a:ea typeface="Poppins Bold"/>
                  <a:cs typeface="Poppins Bold"/>
                  <a:sym typeface="Poppins Bold"/>
                </a:rPr>
                <a:t>App</a:t>
              </a:r>
              <a:r>
                <a:rPr lang="en-US" b="true" sz="2100" spc="67">
                  <a:solidFill>
                    <a:srgbClr val="000000"/>
                  </a:solidFill>
                  <a:latin typeface="Poppins Bold"/>
                  <a:ea typeface="Poppins Bold"/>
                  <a:cs typeface="Poppins Bold"/>
                  <a:sym typeface="Poppins Bold"/>
                </a:rPr>
                <a:t> Development</a:t>
              </a:r>
            </a:p>
          </p:txBody>
        </p:sp>
      </p:grpSp>
      <p:grpSp>
        <p:nvGrpSpPr>
          <p:cNvPr name="Group 37" id="37"/>
          <p:cNvGrpSpPr/>
          <p:nvPr/>
        </p:nvGrpSpPr>
        <p:grpSpPr>
          <a:xfrm rot="0">
            <a:off x="12684358" y="5669555"/>
            <a:ext cx="3026976" cy="597560"/>
            <a:chOff x="0" y="0"/>
            <a:chExt cx="699778" cy="138144"/>
          </a:xfrm>
        </p:grpSpPr>
        <p:sp>
          <p:nvSpPr>
            <p:cNvPr name="Freeform 38" id="38"/>
            <p:cNvSpPr/>
            <p:nvPr/>
          </p:nvSpPr>
          <p:spPr>
            <a:xfrm flipH="false" flipV="false" rot="0">
              <a:off x="0" y="0"/>
              <a:ext cx="699778" cy="138144"/>
            </a:xfrm>
            <a:custGeom>
              <a:avLst/>
              <a:gdLst/>
              <a:ahLst/>
              <a:cxnLst/>
              <a:rect r="r" b="b" t="t" l="l"/>
              <a:pathLst>
                <a:path h="138144" w="699778">
                  <a:moveTo>
                    <a:pt x="69072" y="0"/>
                  </a:moveTo>
                  <a:lnTo>
                    <a:pt x="630706" y="0"/>
                  </a:lnTo>
                  <a:cubicBezTo>
                    <a:pt x="649025" y="0"/>
                    <a:pt x="666594" y="7277"/>
                    <a:pt x="679548" y="20231"/>
                  </a:cubicBezTo>
                  <a:cubicBezTo>
                    <a:pt x="692501" y="33184"/>
                    <a:pt x="699778" y="50753"/>
                    <a:pt x="699778" y="69072"/>
                  </a:cubicBezTo>
                  <a:lnTo>
                    <a:pt x="699778" y="69072"/>
                  </a:lnTo>
                  <a:cubicBezTo>
                    <a:pt x="699778" y="87391"/>
                    <a:pt x="692501" y="104960"/>
                    <a:pt x="679548" y="117914"/>
                  </a:cubicBezTo>
                  <a:cubicBezTo>
                    <a:pt x="666594" y="130867"/>
                    <a:pt x="649025" y="138144"/>
                    <a:pt x="630706" y="138144"/>
                  </a:cubicBezTo>
                  <a:lnTo>
                    <a:pt x="69072" y="138144"/>
                  </a:lnTo>
                  <a:cubicBezTo>
                    <a:pt x="50753" y="138144"/>
                    <a:pt x="33184" y="130867"/>
                    <a:pt x="20231" y="117914"/>
                  </a:cubicBezTo>
                  <a:cubicBezTo>
                    <a:pt x="7277" y="104960"/>
                    <a:pt x="0" y="87391"/>
                    <a:pt x="0" y="69072"/>
                  </a:cubicBezTo>
                  <a:lnTo>
                    <a:pt x="0" y="69072"/>
                  </a:lnTo>
                  <a:cubicBezTo>
                    <a:pt x="0" y="50753"/>
                    <a:pt x="7277" y="33184"/>
                    <a:pt x="20231" y="20231"/>
                  </a:cubicBezTo>
                  <a:cubicBezTo>
                    <a:pt x="33184" y="7277"/>
                    <a:pt x="50753" y="0"/>
                    <a:pt x="69072" y="0"/>
                  </a:cubicBezTo>
                  <a:close/>
                </a:path>
              </a:pathLst>
            </a:custGeom>
            <a:solidFill>
              <a:srgbClr val="FFFFFF"/>
            </a:solidFill>
          </p:spPr>
        </p:sp>
        <p:sp>
          <p:nvSpPr>
            <p:cNvPr name="TextBox 39" id="39"/>
            <p:cNvSpPr txBox="true"/>
            <p:nvPr/>
          </p:nvSpPr>
          <p:spPr>
            <a:xfrm>
              <a:off x="0" y="-57150"/>
              <a:ext cx="699778" cy="195294"/>
            </a:xfrm>
            <a:prstGeom prst="rect">
              <a:avLst/>
            </a:prstGeom>
          </p:spPr>
          <p:txBody>
            <a:bodyPr anchor="ctr" rtlCol="false" tIns="50800" lIns="50800" bIns="50800" rIns="50800"/>
            <a:lstStyle/>
            <a:p>
              <a:pPr algn="l">
                <a:lnSpc>
                  <a:spcPts val="2940"/>
                </a:lnSpc>
              </a:pPr>
              <a:r>
                <a:rPr lang="en-US" b="true" sz="2100" spc="67">
                  <a:solidFill>
                    <a:srgbClr val="000000"/>
                  </a:solidFill>
                  <a:latin typeface="Poppins Bold"/>
                  <a:ea typeface="Poppins Bold"/>
                  <a:cs typeface="Poppins Bold"/>
                  <a:sym typeface="Poppins Bold"/>
                </a:rPr>
                <a:t>Firebase</a:t>
              </a:r>
              <a:r>
                <a:rPr lang="en-US" b="true" sz="2100" spc="67">
                  <a:solidFill>
                    <a:srgbClr val="000000"/>
                  </a:solidFill>
                  <a:latin typeface="Poppins Bold"/>
                  <a:ea typeface="Poppins Bold"/>
                  <a:cs typeface="Poppins Bold"/>
                  <a:sym typeface="Poppins Bold"/>
                </a:rPr>
                <a:t> Integration</a:t>
              </a:r>
            </a:p>
          </p:txBody>
        </p:sp>
      </p:grpSp>
      <p:grpSp>
        <p:nvGrpSpPr>
          <p:cNvPr name="Group 40" id="40"/>
          <p:cNvGrpSpPr/>
          <p:nvPr/>
        </p:nvGrpSpPr>
        <p:grpSpPr>
          <a:xfrm rot="0">
            <a:off x="7226893" y="6423374"/>
            <a:ext cx="1215153" cy="597560"/>
            <a:chOff x="0" y="0"/>
            <a:chExt cx="280920" cy="138144"/>
          </a:xfrm>
        </p:grpSpPr>
        <p:sp>
          <p:nvSpPr>
            <p:cNvPr name="Freeform 41" id="41"/>
            <p:cNvSpPr/>
            <p:nvPr/>
          </p:nvSpPr>
          <p:spPr>
            <a:xfrm flipH="false" flipV="false" rot="0">
              <a:off x="0" y="0"/>
              <a:ext cx="280920" cy="138144"/>
            </a:xfrm>
            <a:custGeom>
              <a:avLst/>
              <a:gdLst/>
              <a:ahLst/>
              <a:cxnLst/>
              <a:rect r="r" b="b" t="t" l="l"/>
              <a:pathLst>
                <a:path h="138144" w="280920">
                  <a:moveTo>
                    <a:pt x="69072" y="0"/>
                  </a:moveTo>
                  <a:lnTo>
                    <a:pt x="211848" y="0"/>
                  </a:lnTo>
                  <a:cubicBezTo>
                    <a:pt x="230167" y="0"/>
                    <a:pt x="247736" y="7277"/>
                    <a:pt x="260689" y="20231"/>
                  </a:cubicBezTo>
                  <a:cubicBezTo>
                    <a:pt x="273643" y="33184"/>
                    <a:pt x="280920" y="50753"/>
                    <a:pt x="280920" y="69072"/>
                  </a:cubicBezTo>
                  <a:lnTo>
                    <a:pt x="280920" y="69072"/>
                  </a:lnTo>
                  <a:cubicBezTo>
                    <a:pt x="280920" y="87391"/>
                    <a:pt x="273643" y="104960"/>
                    <a:pt x="260689" y="117914"/>
                  </a:cubicBezTo>
                  <a:cubicBezTo>
                    <a:pt x="247736" y="130867"/>
                    <a:pt x="230167" y="138144"/>
                    <a:pt x="211848" y="138144"/>
                  </a:cubicBezTo>
                  <a:lnTo>
                    <a:pt x="69072" y="138144"/>
                  </a:lnTo>
                  <a:cubicBezTo>
                    <a:pt x="50753" y="138144"/>
                    <a:pt x="33184" y="130867"/>
                    <a:pt x="20231" y="117914"/>
                  </a:cubicBezTo>
                  <a:cubicBezTo>
                    <a:pt x="7277" y="104960"/>
                    <a:pt x="0" y="87391"/>
                    <a:pt x="0" y="69072"/>
                  </a:cubicBezTo>
                  <a:lnTo>
                    <a:pt x="0" y="69072"/>
                  </a:lnTo>
                  <a:cubicBezTo>
                    <a:pt x="0" y="50753"/>
                    <a:pt x="7277" y="33184"/>
                    <a:pt x="20231" y="20231"/>
                  </a:cubicBezTo>
                  <a:cubicBezTo>
                    <a:pt x="33184" y="7277"/>
                    <a:pt x="50753" y="0"/>
                    <a:pt x="69072" y="0"/>
                  </a:cubicBezTo>
                  <a:close/>
                </a:path>
              </a:pathLst>
            </a:custGeom>
            <a:solidFill>
              <a:srgbClr val="FFFFFF"/>
            </a:solidFill>
          </p:spPr>
        </p:sp>
        <p:sp>
          <p:nvSpPr>
            <p:cNvPr name="TextBox 42" id="42"/>
            <p:cNvSpPr txBox="true"/>
            <p:nvPr/>
          </p:nvSpPr>
          <p:spPr>
            <a:xfrm>
              <a:off x="0" y="-57150"/>
              <a:ext cx="280920" cy="195294"/>
            </a:xfrm>
            <a:prstGeom prst="rect">
              <a:avLst/>
            </a:prstGeom>
          </p:spPr>
          <p:txBody>
            <a:bodyPr anchor="ctr" rtlCol="false" tIns="50800" lIns="50800" bIns="50800" rIns="50800"/>
            <a:lstStyle/>
            <a:p>
              <a:pPr algn="l">
                <a:lnSpc>
                  <a:spcPts val="2940"/>
                </a:lnSpc>
              </a:pPr>
              <a:r>
                <a:rPr lang="en-US" b="true" sz="2100" spc="67">
                  <a:solidFill>
                    <a:srgbClr val="000000"/>
                  </a:solidFill>
                  <a:latin typeface="Poppins Bold"/>
                  <a:ea typeface="Poppins Bold"/>
                  <a:cs typeface="Poppins Bold"/>
                  <a:sym typeface="Poppins Bold"/>
                </a:rPr>
                <a:t>Tes</a:t>
              </a:r>
              <a:r>
                <a:rPr lang="en-US" b="true" sz="2100" spc="67">
                  <a:solidFill>
                    <a:srgbClr val="000000"/>
                  </a:solidFill>
                  <a:latin typeface="Poppins Bold"/>
                  <a:ea typeface="Poppins Bold"/>
                  <a:cs typeface="Poppins Bold"/>
                  <a:sym typeface="Poppins Bold"/>
                </a:rPr>
                <a:t>ting</a:t>
              </a:r>
            </a:p>
          </p:txBody>
        </p:sp>
      </p:grpSp>
      <p:sp>
        <p:nvSpPr>
          <p:cNvPr name="TextBox 43" id="43"/>
          <p:cNvSpPr txBox="true"/>
          <p:nvPr/>
        </p:nvSpPr>
        <p:spPr>
          <a:xfrm rot="0">
            <a:off x="4550290" y="407680"/>
            <a:ext cx="9187420" cy="962025"/>
          </a:xfrm>
          <a:prstGeom prst="rect">
            <a:avLst/>
          </a:prstGeom>
        </p:spPr>
        <p:txBody>
          <a:bodyPr anchor="t" rtlCol="false" tIns="0" lIns="0" bIns="0" rIns="0">
            <a:spAutoFit/>
          </a:bodyPr>
          <a:lstStyle/>
          <a:p>
            <a:pPr algn="l">
              <a:lnSpc>
                <a:spcPts val="6720"/>
              </a:lnSpc>
            </a:pPr>
            <a:r>
              <a:rPr lang="en-US" sz="5600">
                <a:solidFill>
                  <a:srgbClr val="FFFFFF"/>
                </a:solidFill>
                <a:latin typeface="Times New Roman"/>
                <a:ea typeface="Times New Roman"/>
                <a:cs typeface="Times New Roman"/>
                <a:sym typeface="Times New Roman"/>
              </a:rPr>
              <a:t>METHODOLOGY</a:t>
            </a:r>
          </a:p>
        </p:txBody>
      </p:sp>
      <p:sp>
        <p:nvSpPr>
          <p:cNvPr name="TextBox 44" id="44"/>
          <p:cNvSpPr txBox="true"/>
          <p:nvPr/>
        </p:nvSpPr>
        <p:spPr>
          <a:xfrm rot="0">
            <a:off x="254987" y="2107971"/>
            <a:ext cx="7709503" cy="566421"/>
          </a:xfrm>
          <a:prstGeom prst="rect">
            <a:avLst/>
          </a:prstGeom>
        </p:spPr>
        <p:txBody>
          <a:bodyPr anchor="t" rtlCol="false" tIns="0" lIns="0" bIns="0" rIns="0">
            <a:spAutoFit/>
          </a:bodyPr>
          <a:lstStyle/>
          <a:p>
            <a:pPr algn="l">
              <a:lnSpc>
                <a:spcPts val="4479"/>
              </a:lnSpc>
              <a:spcBef>
                <a:spcPct val="0"/>
              </a:spcBef>
            </a:pPr>
            <a:r>
              <a:rPr lang="en-US" b="true" sz="3199">
                <a:solidFill>
                  <a:srgbClr val="000000"/>
                </a:solidFill>
                <a:latin typeface="Poppins Bold"/>
                <a:ea typeface="Poppins Bold"/>
                <a:cs typeface="Poppins Bold"/>
                <a:sym typeface="Poppins Bold"/>
              </a:rPr>
              <a:t>MOBILE APPLICATION - SOFTWARE</a:t>
            </a:r>
          </a:p>
        </p:txBody>
      </p:sp>
      <p:sp>
        <p:nvSpPr>
          <p:cNvPr name="TextBox 45" id="45"/>
          <p:cNvSpPr txBox="true"/>
          <p:nvPr/>
        </p:nvSpPr>
        <p:spPr>
          <a:xfrm rot="0">
            <a:off x="775309" y="3417342"/>
            <a:ext cx="4882004" cy="6453505"/>
          </a:xfrm>
          <a:prstGeom prst="rect">
            <a:avLst/>
          </a:prstGeom>
        </p:spPr>
        <p:txBody>
          <a:bodyPr anchor="t" rtlCol="false" tIns="0" lIns="0" bIns="0" rIns="0">
            <a:spAutoFit/>
          </a:bodyPr>
          <a:lstStyle/>
          <a:p>
            <a:pPr algn="ctr">
              <a:lnSpc>
                <a:spcPts val="3919"/>
              </a:lnSpc>
              <a:spcBef>
                <a:spcPct val="0"/>
              </a:spcBef>
            </a:pPr>
            <a:r>
              <a:rPr lang="en-US" b="true" sz="2799" spc="89">
                <a:solidFill>
                  <a:srgbClr val="000000"/>
                </a:solidFill>
                <a:latin typeface="Poppins Bold"/>
                <a:ea typeface="Poppins Bold"/>
                <a:cs typeface="Poppins Bold"/>
                <a:sym typeface="Poppins Bold"/>
              </a:rPr>
              <a:t>The mobile application will be developed using Flutter, a cross-platform framework by Google</a:t>
            </a:r>
            <a:r>
              <a:rPr lang="en-US" b="true" sz="2799" spc="89">
                <a:solidFill>
                  <a:srgbClr val="000000"/>
                </a:solidFill>
                <a:latin typeface="Poppins Bold"/>
                <a:ea typeface="Poppins Bold"/>
                <a:cs typeface="Poppins Bold"/>
                <a:sym typeface="Poppins Bold"/>
              </a:rPr>
              <a:t> that allows building Android and iOS apps from a single codebase. Flutter is chosen for its fast development, beautiful UI capabilities, and seamless integration with Firebase.</a:t>
            </a:r>
          </a:p>
        </p:txBody>
      </p:sp>
      <p:sp>
        <p:nvSpPr>
          <p:cNvPr name="Freeform 46" id="46"/>
          <p:cNvSpPr/>
          <p:nvPr/>
        </p:nvSpPr>
        <p:spPr>
          <a:xfrm flipH="false" flipV="false" rot="0">
            <a:off x="246988" y="36832"/>
            <a:ext cx="3459142" cy="1526347"/>
          </a:xfrm>
          <a:custGeom>
            <a:avLst/>
            <a:gdLst/>
            <a:ahLst/>
            <a:cxnLst/>
            <a:rect r="r" b="b" t="t" l="l"/>
            <a:pathLst>
              <a:path h="1526347" w="3459142">
                <a:moveTo>
                  <a:pt x="0" y="0"/>
                </a:moveTo>
                <a:lnTo>
                  <a:pt x="3459142" y="0"/>
                </a:lnTo>
                <a:lnTo>
                  <a:pt x="3459142" y="1526346"/>
                </a:lnTo>
                <a:lnTo>
                  <a:pt x="0" y="1526346"/>
                </a:lnTo>
                <a:lnTo>
                  <a:pt x="0" y="0"/>
                </a:lnTo>
                <a:close/>
              </a:path>
            </a:pathLst>
          </a:custGeom>
          <a:blipFill>
            <a:blip r:embed="rId4"/>
            <a:stretch>
              <a:fillRect l="0" t="0" r="0" b="0"/>
            </a:stretch>
          </a:blipFill>
        </p:spPr>
      </p:sp>
      <p:sp>
        <p:nvSpPr>
          <p:cNvPr name="TextBox 47" id="47"/>
          <p:cNvSpPr txBox="true"/>
          <p:nvPr/>
        </p:nvSpPr>
        <p:spPr>
          <a:xfrm rot="0">
            <a:off x="10482342" y="2385259"/>
            <a:ext cx="4263033" cy="542924"/>
          </a:xfrm>
          <a:prstGeom prst="rect">
            <a:avLst/>
          </a:prstGeom>
        </p:spPr>
        <p:txBody>
          <a:bodyPr anchor="t" rtlCol="false" tIns="0" lIns="0" bIns="0" rIns="0">
            <a:spAutoFit/>
          </a:bodyPr>
          <a:lstStyle/>
          <a:p>
            <a:pPr algn="ctr">
              <a:lnSpc>
                <a:spcPts val="4200"/>
              </a:lnSpc>
            </a:pPr>
            <a:r>
              <a:rPr lang="en-US" sz="3000" b="true">
                <a:solidFill>
                  <a:srgbClr val="FDB924"/>
                </a:solidFill>
                <a:latin typeface="Poppins Bold"/>
                <a:ea typeface="Poppins Bold"/>
                <a:cs typeface="Poppins Bold"/>
                <a:sym typeface="Poppins Bold"/>
              </a:rPr>
              <a:t>Development Process</a:t>
            </a:r>
          </a:p>
        </p:txBody>
      </p:sp>
      <p:sp>
        <p:nvSpPr>
          <p:cNvPr name="AutoShape 48" id="48"/>
          <p:cNvSpPr/>
          <p:nvPr/>
        </p:nvSpPr>
        <p:spPr>
          <a:xfrm>
            <a:off x="11423258" y="4359059"/>
            <a:ext cx="1175780" cy="0"/>
          </a:xfrm>
          <a:prstGeom prst="line">
            <a:avLst/>
          </a:prstGeom>
          <a:ln cap="flat" w="38100">
            <a:solidFill>
              <a:srgbClr val="000000"/>
            </a:solidFill>
            <a:prstDash val="solid"/>
            <a:headEnd type="none" len="sm" w="sm"/>
            <a:tailEnd type="triangle" len="med" w="lg"/>
          </a:ln>
        </p:spPr>
      </p:sp>
      <p:sp>
        <p:nvSpPr>
          <p:cNvPr name="AutoShape 49" id="49"/>
          <p:cNvSpPr/>
          <p:nvPr/>
        </p:nvSpPr>
        <p:spPr>
          <a:xfrm flipH="true">
            <a:off x="11423258" y="7887410"/>
            <a:ext cx="1261099" cy="5809"/>
          </a:xfrm>
          <a:prstGeom prst="line">
            <a:avLst/>
          </a:prstGeom>
          <a:ln cap="flat" w="38100">
            <a:solidFill>
              <a:srgbClr val="000000"/>
            </a:solidFill>
            <a:prstDash val="solid"/>
            <a:headEnd type="none" len="sm" w="sm"/>
            <a:tailEnd type="triangle" len="med" w="lg"/>
          </a:ln>
        </p:spPr>
      </p:sp>
      <p:sp>
        <p:nvSpPr>
          <p:cNvPr name="AutoShape 50" id="50"/>
          <p:cNvSpPr/>
          <p:nvPr/>
        </p:nvSpPr>
        <p:spPr>
          <a:xfrm flipH="true" flipV="true">
            <a:off x="16841110" y="7887410"/>
            <a:ext cx="975312" cy="2909"/>
          </a:xfrm>
          <a:prstGeom prst="line">
            <a:avLst/>
          </a:prstGeom>
          <a:ln cap="flat" w="38100">
            <a:solidFill>
              <a:srgbClr val="000000"/>
            </a:solidFill>
            <a:prstDash val="solid"/>
            <a:headEnd type="none" len="sm" w="sm"/>
            <a:tailEnd type="triangle" len="med" w="lg"/>
          </a:ln>
        </p:spPr>
      </p:sp>
      <p:sp>
        <p:nvSpPr>
          <p:cNvPr name="AutoShape 51" id="51"/>
          <p:cNvSpPr/>
          <p:nvPr/>
        </p:nvSpPr>
        <p:spPr>
          <a:xfrm flipH="true" flipV="true">
            <a:off x="17816422" y="4359059"/>
            <a:ext cx="0" cy="3531260"/>
          </a:xfrm>
          <a:prstGeom prst="line">
            <a:avLst/>
          </a:prstGeom>
          <a:ln cap="flat" w="38100">
            <a:solidFill>
              <a:srgbClr val="000000"/>
            </a:solidFill>
            <a:prstDash val="solid"/>
            <a:headEnd type="none" len="sm" w="sm"/>
            <a:tailEnd type="none" len="sm" w="sm"/>
          </a:ln>
        </p:spPr>
      </p:sp>
      <p:sp>
        <p:nvSpPr>
          <p:cNvPr name="AutoShape 52" id="52"/>
          <p:cNvSpPr/>
          <p:nvPr/>
        </p:nvSpPr>
        <p:spPr>
          <a:xfrm flipH="true" flipV="true">
            <a:off x="16755790" y="4359059"/>
            <a:ext cx="1060632"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687003"/>
            <a:chOff x="0" y="0"/>
            <a:chExt cx="8829757" cy="814514"/>
          </a:xfrm>
        </p:grpSpPr>
        <p:sp>
          <p:nvSpPr>
            <p:cNvPr name="Freeform 3" id="3"/>
            <p:cNvSpPr/>
            <p:nvPr/>
          </p:nvSpPr>
          <p:spPr>
            <a:xfrm flipH="false" flipV="false" rot="0">
              <a:off x="0" y="0"/>
              <a:ext cx="8829756" cy="814514"/>
            </a:xfrm>
            <a:custGeom>
              <a:avLst/>
              <a:gdLst/>
              <a:ahLst/>
              <a:cxnLst/>
              <a:rect r="r" b="b" t="t" l="l"/>
              <a:pathLst>
                <a:path h="814514" w="8829756">
                  <a:moveTo>
                    <a:pt x="0" y="0"/>
                  </a:moveTo>
                  <a:lnTo>
                    <a:pt x="8829756" y="0"/>
                  </a:lnTo>
                  <a:lnTo>
                    <a:pt x="8829756" y="814514"/>
                  </a:lnTo>
                  <a:lnTo>
                    <a:pt x="0" y="814514"/>
                  </a:lnTo>
                  <a:close/>
                </a:path>
              </a:pathLst>
            </a:custGeom>
            <a:solidFill>
              <a:srgbClr val="20419A"/>
            </a:solidFill>
          </p:spPr>
        </p:sp>
      </p:grpSp>
      <p:grpSp>
        <p:nvGrpSpPr>
          <p:cNvPr name="Group 4" id="4"/>
          <p:cNvGrpSpPr/>
          <p:nvPr/>
        </p:nvGrpSpPr>
        <p:grpSpPr>
          <a:xfrm rot="0">
            <a:off x="0" y="0"/>
            <a:ext cx="4074704" cy="1687003"/>
            <a:chOff x="0" y="0"/>
            <a:chExt cx="1967336" cy="814514"/>
          </a:xfrm>
        </p:grpSpPr>
        <p:sp>
          <p:nvSpPr>
            <p:cNvPr name="Freeform 5" id="5"/>
            <p:cNvSpPr/>
            <p:nvPr/>
          </p:nvSpPr>
          <p:spPr>
            <a:xfrm flipH="false" flipV="false" rot="0">
              <a:off x="0" y="0"/>
              <a:ext cx="1967336" cy="814514"/>
            </a:xfrm>
            <a:custGeom>
              <a:avLst/>
              <a:gdLst/>
              <a:ahLst/>
              <a:cxnLst/>
              <a:rect r="r" b="b" t="t" l="l"/>
              <a:pathLst>
                <a:path h="814514" w="1967336">
                  <a:moveTo>
                    <a:pt x="0" y="0"/>
                  </a:moveTo>
                  <a:lnTo>
                    <a:pt x="1967336" y="0"/>
                  </a:lnTo>
                  <a:lnTo>
                    <a:pt x="1967336" y="814514"/>
                  </a:lnTo>
                  <a:lnTo>
                    <a:pt x="0" y="814514"/>
                  </a:lnTo>
                  <a:close/>
                </a:path>
              </a:pathLst>
            </a:custGeom>
            <a:solidFill>
              <a:srgbClr val="EDECED"/>
            </a:solidFill>
          </p:spPr>
        </p:sp>
      </p:grpSp>
      <p:grpSp>
        <p:nvGrpSpPr>
          <p:cNvPr name="Group 6" id="6"/>
          <p:cNvGrpSpPr/>
          <p:nvPr/>
        </p:nvGrpSpPr>
        <p:grpSpPr>
          <a:xfrm rot="0">
            <a:off x="0" y="1687003"/>
            <a:ext cx="18288000" cy="315648"/>
            <a:chOff x="0" y="0"/>
            <a:chExt cx="8829757" cy="152400"/>
          </a:xfrm>
        </p:grpSpPr>
        <p:sp>
          <p:nvSpPr>
            <p:cNvPr name="Freeform 7" id="7"/>
            <p:cNvSpPr/>
            <p:nvPr/>
          </p:nvSpPr>
          <p:spPr>
            <a:xfrm flipH="false" flipV="false" rot="0">
              <a:off x="0" y="0"/>
              <a:ext cx="8829756" cy="152400"/>
            </a:xfrm>
            <a:custGeom>
              <a:avLst/>
              <a:gdLst/>
              <a:ahLst/>
              <a:cxnLst/>
              <a:rect r="r" b="b" t="t" l="l"/>
              <a:pathLst>
                <a:path h="152400" w="8829756">
                  <a:moveTo>
                    <a:pt x="0" y="0"/>
                  </a:moveTo>
                  <a:lnTo>
                    <a:pt x="8829756" y="0"/>
                  </a:lnTo>
                  <a:lnTo>
                    <a:pt x="8829756" y="152400"/>
                  </a:lnTo>
                  <a:lnTo>
                    <a:pt x="0" y="152400"/>
                  </a:lnTo>
                  <a:close/>
                </a:path>
              </a:pathLst>
            </a:custGeom>
            <a:solidFill>
              <a:srgbClr val="FDB924"/>
            </a:solidFill>
          </p:spPr>
        </p:sp>
      </p:grpSp>
      <p:sp>
        <p:nvSpPr>
          <p:cNvPr name="Freeform 8" id="8"/>
          <p:cNvSpPr/>
          <p:nvPr/>
        </p:nvSpPr>
        <p:spPr>
          <a:xfrm flipH="false" flipV="false" rot="0">
            <a:off x="246988" y="36832"/>
            <a:ext cx="3459142" cy="1526347"/>
          </a:xfrm>
          <a:custGeom>
            <a:avLst/>
            <a:gdLst/>
            <a:ahLst/>
            <a:cxnLst/>
            <a:rect r="r" b="b" t="t" l="l"/>
            <a:pathLst>
              <a:path h="1526347" w="3459142">
                <a:moveTo>
                  <a:pt x="0" y="0"/>
                </a:moveTo>
                <a:lnTo>
                  <a:pt x="3459142" y="0"/>
                </a:lnTo>
                <a:lnTo>
                  <a:pt x="3459142" y="1526346"/>
                </a:lnTo>
                <a:lnTo>
                  <a:pt x="0" y="1526346"/>
                </a:lnTo>
                <a:lnTo>
                  <a:pt x="0" y="0"/>
                </a:lnTo>
                <a:close/>
              </a:path>
            </a:pathLst>
          </a:custGeom>
          <a:blipFill>
            <a:blip r:embed="rId3"/>
            <a:stretch>
              <a:fillRect l="0" t="0" r="0" b="0"/>
            </a:stretch>
          </a:blipFill>
        </p:spPr>
      </p:sp>
      <p:sp>
        <p:nvSpPr>
          <p:cNvPr name="Freeform 9" id="9"/>
          <p:cNvSpPr/>
          <p:nvPr/>
        </p:nvSpPr>
        <p:spPr>
          <a:xfrm flipH="false" flipV="false" rot="0">
            <a:off x="187737" y="4532468"/>
            <a:ext cx="17912527" cy="3380989"/>
          </a:xfrm>
          <a:custGeom>
            <a:avLst/>
            <a:gdLst/>
            <a:ahLst/>
            <a:cxnLst/>
            <a:rect r="r" b="b" t="t" l="l"/>
            <a:pathLst>
              <a:path h="3380989" w="17912527">
                <a:moveTo>
                  <a:pt x="0" y="0"/>
                </a:moveTo>
                <a:lnTo>
                  <a:pt x="17912526" y="0"/>
                </a:lnTo>
                <a:lnTo>
                  <a:pt x="17912526" y="3380989"/>
                </a:lnTo>
                <a:lnTo>
                  <a:pt x="0" y="3380989"/>
                </a:lnTo>
                <a:lnTo>
                  <a:pt x="0" y="0"/>
                </a:lnTo>
                <a:close/>
              </a:path>
            </a:pathLst>
          </a:custGeom>
          <a:blipFill>
            <a:blip r:embed="rId4"/>
            <a:stretch>
              <a:fillRect l="0" t="0" r="0" b="0"/>
            </a:stretch>
          </a:blipFill>
        </p:spPr>
      </p:sp>
      <p:sp>
        <p:nvSpPr>
          <p:cNvPr name="TextBox 10" id="10"/>
          <p:cNvSpPr txBox="true"/>
          <p:nvPr/>
        </p:nvSpPr>
        <p:spPr>
          <a:xfrm rot="0">
            <a:off x="4550290" y="407680"/>
            <a:ext cx="9187420" cy="962025"/>
          </a:xfrm>
          <a:prstGeom prst="rect">
            <a:avLst/>
          </a:prstGeom>
        </p:spPr>
        <p:txBody>
          <a:bodyPr anchor="t" rtlCol="false" tIns="0" lIns="0" bIns="0" rIns="0">
            <a:spAutoFit/>
          </a:bodyPr>
          <a:lstStyle/>
          <a:p>
            <a:pPr algn="l">
              <a:lnSpc>
                <a:spcPts val="6720"/>
              </a:lnSpc>
            </a:pPr>
            <a:r>
              <a:rPr lang="en-US" sz="5600">
                <a:solidFill>
                  <a:srgbClr val="FFFFFF"/>
                </a:solidFill>
                <a:latin typeface="Times New Roman"/>
                <a:ea typeface="Times New Roman"/>
                <a:cs typeface="Times New Roman"/>
                <a:sym typeface="Times New Roman"/>
              </a:rPr>
              <a:t>METHODOLOGY</a:t>
            </a:r>
          </a:p>
        </p:txBody>
      </p:sp>
      <p:sp>
        <p:nvSpPr>
          <p:cNvPr name="TextBox 11" id="11"/>
          <p:cNvSpPr txBox="true"/>
          <p:nvPr/>
        </p:nvSpPr>
        <p:spPr>
          <a:xfrm rot="0">
            <a:off x="335180" y="2202676"/>
            <a:ext cx="11299401" cy="767082"/>
          </a:xfrm>
          <a:prstGeom prst="rect">
            <a:avLst/>
          </a:prstGeom>
        </p:spPr>
        <p:txBody>
          <a:bodyPr anchor="t" rtlCol="false" tIns="0" lIns="0" bIns="0" rIns="0">
            <a:spAutoFit/>
          </a:bodyPr>
          <a:lstStyle/>
          <a:p>
            <a:pPr algn="l">
              <a:lnSpc>
                <a:spcPts val="6019"/>
              </a:lnSpc>
              <a:spcBef>
                <a:spcPct val="0"/>
              </a:spcBef>
            </a:pPr>
            <a:r>
              <a:rPr lang="en-US" b="true" sz="4299">
                <a:solidFill>
                  <a:srgbClr val="000000"/>
                </a:solidFill>
                <a:latin typeface="Poppins Bold"/>
                <a:ea typeface="Poppins Bold"/>
                <a:cs typeface="Poppins Bold"/>
                <a:sym typeface="Poppins Bold"/>
              </a:rPr>
              <a:t>SYSTEM ARCHITECTURE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687003"/>
            <a:chOff x="0" y="0"/>
            <a:chExt cx="8829757" cy="814514"/>
          </a:xfrm>
        </p:grpSpPr>
        <p:sp>
          <p:nvSpPr>
            <p:cNvPr name="Freeform 3" id="3"/>
            <p:cNvSpPr/>
            <p:nvPr/>
          </p:nvSpPr>
          <p:spPr>
            <a:xfrm flipH="false" flipV="false" rot="0">
              <a:off x="0" y="0"/>
              <a:ext cx="8829756" cy="814514"/>
            </a:xfrm>
            <a:custGeom>
              <a:avLst/>
              <a:gdLst/>
              <a:ahLst/>
              <a:cxnLst/>
              <a:rect r="r" b="b" t="t" l="l"/>
              <a:pathLst>
                <a:path h="814514" w="8829756">
                  <a:moveTo>
                    <a:pt x="0" y="0"/>
                  </a:moveTo>
                  <a:lnTo>
                    <a:pt x="8829756" y="0"/>
                  </a:lnTo>
                  <a:lnTo>
                    <a:pt x="8829756" y="814514"/>
                  </a:lnTo>
                  <a:lnTo>
                    <a:pt x="0" y="814514"/>
                  </a:lnTo>
                  <a:close/>
                </a:path>
              </a:pathLst>
            </a:custGeom>
            <a:solidFill>
              <a:srgbClr val="20419A"/>
            </a:solidFill>
          </p:spPr>
        </p:sp>
      </p:grpSp>
      <p:grpSp>
        <p:nvGrpSpPr>
          <p:cNvPr name="Group 4" id="4"/>
          <p:cNvGrpSpPr/>
          <p:nvPr/>
        </p:nvGrpSpPr>
        <p:grpSpPr>
          <a:xfrm rot="0">
            <a:off x="0" y="0"/>
            <a:ext cx="4074704" cy="1687003"/>
            <a:chOff x="0" y="0"/>
            <a:chExt cx="1967336" cy="814514"/>
          </a:xfrm>
        </p:grpSpPr>
        <p:sp>
          <p:nvSpPr>
            <p:cNvPr name="Freeform 5" id="5"/>
            <p:cNvSpPr/>
            <p:nvPr/>
          </p:nvSpPr>
          <p:spPr>
            <a:xfrm flipH="false" flipV="false" rot="0">
              <a:off x="0" y="0"/>
              <a:ext cx="1967336" cy="814514"/>
            </a:xfrm>
            <a:custGeom>
              <a:avLst/>
              <a:gdLst/>
              <a:ahLst/>
              <a:cxnLst/>
              <a:rect r="r" b="b" t="t" l="l"/>
              <a:pathLst>
                <a:path h="814514" w="1967336">
                  <a:moveTo>
                    <a:pt x="0" y="0"/>
                  </a:moveTo>
                  <a:lnTo>
                    <a:pt x="1967336" y="0"/>
                  </a:lnTo>
                  <a:lnTo>
                    <a:pt x="1967336" y="814514"/>
                  </a:lnTo>
                  <a:lnTo>
                    <a:pt x="0" y="814514"/>
                  </a:lnTo>
                  <a:close/>
                </a:path>
              </a:pathLst>
            </a:custGeom>
            <a:solidFill>
              <a:srgbClr val="EDECED"/>
            </a:solidFill>
          </p:spPr>
        </p:sp>
      </p:grpSp>
      <p:grpSp>
        <p:nvGrpSpPr>
          <p:cNvPr name="Group 6" id="6"/>
          <p:cNvGrpSpPr/>
          <p:nvPr/>
        </p:nvGrpSpPr>
        <p:grpSpPr>
          <a:xfrm rot="0">
            <a:off x="0" y="1687003"/>
            <a:ext cx="18288000" cy="315648"/>
            <a:chOff x="0" y="0"/>
            <a:chExt cx="8829757" cy="152400"/>
          </a:xfrm>
        </p:grpSpPr>
        <p:sp>
          <p:nvSpPr>
            <p:cNvPr name="Freeform 7" id="7"/>
            <p:cNvSpPr/>
            <p:nvPr/>
          </p:nvSpPr>
          <p:spPr>
            <a:xfrm flipH="false" flipV="false" rot="0">
              <a:off x="0" y="0"/>
              <a:ext cx="8829756" cy="152400"/>
            </a:xfrm>
            <a:custGeom>
              <a:avLst/>
              <a:gdLst/>
              <a:ahLst/>
              <a:cxnLst/>
              <a:rect r="r" b="b" t="t" l="l"/>
              <a:pathLst>
                <a:path h="152400" w="8829756">
                  <a:moveTo>
                    <a:pt x="0" y="0"/>
                  </a:moveTo>
                  <a:lnTo>
                    <a:pt x="8829756" y="0"/>
                  </a:lnTo>
                  <a:lnTo>
                    <a:pt x="8829756" y="152400"/>
                  </a:lnTo>
                  <a:lnTo>
                    <a:pt x="0" y="152400"/>
                  </a:lnTo>
                  <a:close/>
                </a:path>
              </a:pathLst>
            </a:custGeom>
            <a:solidFill>
              <a:srgbClr val="FDB924"/>
            </a:solidFill>
          </p:spPr>
        </p:sp>
      </p:grpSp>
      <p:sp>
        <p:nvSpPr>
          <p:cNvPr name="Freeform 8" id="8"/>
          <p:cNvSpPr/>
          <p:nvPr/>
        </p:nvSpPr>
        <p:spPr>
          <a:xfrm flipH="false" flipV="false" rot="0">
            <a:off x="335180" y="3642677"/>
            <a:ext cx="17617641" cy="5615623"/>
          </a:xfrm>
          <a:custGeom>
            <a:avLst/>
            <a:gdLst/>
            <a:ahLst/>
            <a:cxnLst/>
            <a:rect r="r" b="b" t="t" l="l"/>
            <a:pathLst>
              <a:path h="5615623" w="17617641">
                <a:moveTo>
                  <a:pt x="0" y="0"/>
                </a:moveTo>
                <a:lnTo>
                  <a:pt x="17617640" y="0"/>
                </a:lnTo>
                <a:lnTo>
                  <a:pt x="17617640" y="5615623"/>
                </a:lnTo>
                <a:lnTo>
                  <a:pt x="0" y="5615623"/>
                </a:lnTo>
                <a:lnTo>
                  <a:pt x="0" y="0"/>
                </a:lnTo>
                <a:close/>
              </a:path>
            </a:pathLst>
          </a:custGeom>
          <a:blipFill>
            <a:blip r:embed="rId2"/>
            <a:stretch>
              <a:fillRect l="0" t="0" r="0" b="0"/>
            </a:stretch>
          </a:blipFill>
        </p:spPr>
      </p:sp>
      <p:sp>
        <p:nvSpPr>
          <p:cNvPr name="TextBox 9" id="9"/>
          <p:cNvSpPr txBox="true"/>
          <p:nvPr/>
        </p:nvSpPr>
        <p:spPr>
          <a:xfrm rot="0">
            <a:off x="4550290" y="407680"/>
            <a:ext cx="9187420" cy="962025"/>
          </a:xfrm>
          <a:prstGeom prst="rect">
            <a:avLst/>
          </a:prstGeom>
        </p:spPr>
        <p:txBody>
          <a:bodyPr anchor="t" rtlCol="false" tIns="0" lIns="0" bIns="0" rIns="0">
            <a:spAutoFit/>
          </a:bodyPr>
          <a:lstStyle/>
          <a:p>
            <a:pPr algn="l">
              <a:lnSpc>
                <a:spcPts val="6720"/>
              </a:lnSpc>
            </a:pPr>
            <a:r>
              <a:rPr lang="en-US" sz="5600">
                <a:solidFill>
                  <a:srgbClr val="FFFFFF"/>
                </a:solidFill>
                <a:latin typeface="Times New Roman"/>
                <a:ea typeface="Times New Roman"/>
                <a:cs typeface="Times New Roman"/>
                <a:sym typeface="Times New Roman"/>
              </a:rPr>
              <a:t>METHODOLOGY</a:t>
            </a:r>
          </a:p>
        </p:txBody>
      </p:sp>
      <p:sp>
        <p:nvSpPr>
          <p:cNvPr name="TextBox 10" id="10"/>
          <p:cNvSpPr txBox="true"/>
          <p:nvPr/>
        </p:nvSpPr>
        <p:spPr>
          <a:xfrm rot="0">
            <a:off x="335180" y="2202676"/>
            <a:ext cx="11299401" cy="767082"/>
          </a:xfrm>
          <a:prstGeom prst="rect">
            <a:avLst/>
          </a:prstGeom>
        </p:spPr>
        <p:txBody>
          <a:bodyPr anchor="t" rtlCol="false" tIns="0" lIns="0" bIns="0" rIns="0">
            <a:spAutoFit/>
          </a:bodyPr>
          <a:lstStyle/>
          <a:p>
            <a:pPr algn="l">
              <a:lnSpc>
                <a:spcPts val="6019"/>
              </a:lnSpc>
              <a:spcBef>
                <a:spcPct val="0"/>
              </a:spcBef>
            </a:pPr>
            <a:r>
              <a:rPr lang="en-US" b="true" sz="4299">
                <a:solidFill>
                  <a:srgbClr val="000000"/>
                </a:solidFill>
                <a:latin typeface="Poppins Bold"/>
                <a:ea typeface="Poppins Bold"/>
                <a:cs typeface="Poppins Bold"/>
                <a:sym typeface="Poppins Bold"/>
              </a:rPr>
              <a:t>GANNT CHART &amp; MILESTONES - FYP I</a:t>
            </a:r>
          </a:p>
        </p:txBody>
      </p:sp>
      <p:sp>
        <p:nvSpPr>
          <p:cNvPr name="Freeform 11" id="11"/>
          <p:cNvSpPr/>
          <p:nvPr/>
        </p:nvSpPr>
        <p:spPr>
          <a:xfrm flipH="false" flipV="false" rot="0">
            <a:off x="246988" y="36832"/>
            <a:ext cx="3459142" cy="1526347"/>
          </a:xfrm>
          <a:custGeom>
            <a:avLst/>
            <a:gdLst/>
            <a:ahLst/>
            <a:cxnLst/>
            <a:rect r="r" b="b" t="t" l="l"/>
            <a:pathLst>
              <a:path h="1526347" w="3459142">
                <a:moveTo>
                  <a:pt x="0" y="0"/>
                </a:moveTo>
                <a:lnTo>
                  <a:pt x="3459142" y="0"/>
                </a:lnTo>
                <a:lnTo>
                  <a:pt x="3459142" y="1526346"/>
                </a:lnTo>
                <a:lnTo>
                  <a:pt x="0" y="1526346"/>
                </a:lnTo>
                <a:lnTo>
                  <a:pt x="0" y="0"/>
                </a:lnTo>
                <a:close/>
              </a:path>
            </a:pathLst>
          </a:custGeom>
          <a:blipFill>
            <a:blip r:embed="rId3"/>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687003"/>
            <a:chOff x="0" y="0"/>
            <a:chExt cx="8829757" cy="814514"/>
          </a:xfrm>
        </p:grpSpPr>
        <p:sp>
          <p:nvSpPr>
            <p:cNvPr name="Freeform 3" id="3"/>
            <p:cNvSpPr/>
            <p:nvPr/>
          </p:nvSpPr>
          <p:spPr>
            <a:xfrm flipH="false" flipV="false" rot="0">
              <a:off x="0" y="0"/>
              <a:ext cx="8829756" cy="814514"/>
            </a:xfrm>
            <a:custGeom>
              <a:avLst/>
              <a:gdLst/>
              <a:ahLst/>
              <a:cxnLst/>
              <a:rect r="r" b="b" t="t" l="l"/>
              <a:pathLst>
                <a:path h="814514" w="8829756">
                  <a:moveTo>
                    <a:pt x="0" y="0"/>
                  </a:moveTo>
                  <a:lnTo>
                    <a:pt x="8829756" y="0"/>
                  </a:lnTo>
                  <a:lnTo>
                    <a:pt x="8829756" y="814514"/>
                  </a:lnTo>
                  <a:lnTo>
                    <a:pt x="0" y="814514"/>
                  </a:lnTo>
                  <a:close/>
                </a:path>
              </a:pathLst>
            </a:custGeom>
            <a:solidFill>
              <a:srgbClr val="20419A"/>
            </a:solidFill>
          </p:spPr>
        </p:sp>
      </p:grpSp>
      <p:grpSp>
        <p:nvGrpSpPr>
          <p:cNvPr name="Group 4" id="4"/>
          <p:cNvGrpSpPr/>
          <p:nvPr/>
        </p:nvGrpSpPr>
        <p:grpSpPr>
          <a:xfrm rot="0">
            <a:off x="0" y="0"/>
            <a:ext cx="4074704" cy="1687003"/>
            <a:chOff x="0" y="0"/>
            <a:chExt cx="1967336" cy="814514"/>
          </a:xfrm>
        </p:grpSpPr>
        <p:sp>
          <p:nvSpPr>
            <p:cNvPr name="Freeform 5" id="5"/>
            <p:cNvSpPr/>
            <p:nvPr/>
          </p:nvSpPr>
          <p:spPr>
            <a:xfrm flipH="false" flipV="false" rot="0">
              <a:off x="0" y="0"/>
              <a:ext cx="1967336" cy="814514"/>
            </a:xfrm>
            <a:custGeom>
              <a:avLst/>
              <a:gdLst/>
              <a:ahLst/>
              <a:cxnLst/>
              <a:rect r="r" b="b" t="t" l="l"/>
              <a:pathLst>
                <a:path h="814514" w="1967336">
                  <a:moveTo>
                    <a:pt x="0" y="0"/>
                  </a:moveTo>
                  <a:lnTo>
                    <a:pt x="1967336" y="0"/>
                  </a:lnTo>
                  <a:lnTo>
                    <a:pt x="1967336" y="814514"/>
                  </a:lnTo>
                  <a:lnTo>
                    <a:pt x="0" y="814514"/>
                  </a:lnTo>
                  <a:close/>
                </a:path>
              </a:pathLst>
            </a:custGeom>
            <a:solidFill>
              <a:srgbClr val="EDECED"/>
            </a:solidFill>
          </p:spPr>
        </p:sp>
      </p:grpSp>
      <p:grpSp>
        <p:nvGrpSpPr>
          <p:cNvPr name="Group 6" id="6"/>
          <p:cNvGrpSpPr/>
          <p:nvPr/>
        </p:nvGrpSpPr>
        <p:grpSpPr>
          <a:xfrm rot="0">
            <a:off x="0" y="1687003"/>
            <a:ext cx="18288000" cy="315648"/>
            <a:chOff x="0" y="0"/>
            <a:chExt cx="8829757" cy="152400"/>
          </a:xfrm>
        </p:grpSpPr>
        <p:sp>
          <p:nvSpPr>
            <p:cNvPr name="Freeform 7" id="7"/>
            <p:cNvSpPr/>
            <p:nvPr/>
          </p:nvSpPr>
          <p:spPr>
            <a:xfrm flipH="false" flipV="false" rot="0">
              <a:off x="0" y="0"/>
              <a:ext cx="8829756" cy="152400"/>
            </a:xfrm>
            <a:custGeom>
              <a:avLst/>
              <a:gdLst/>
              <a:ahLst/>
              <a:cxnLst/>
              <a:rect r="r" b="b" t="t" l="l"/>
              <a:pathLst>
                <a:path h="152400" w="8829756">
                  <a:moveTo>
                    <a:pt x="0" y="0"/>
                  </a:moveTo>
                  <a:lnTo>
                    <a:pt x="8829756" y="0"/>
                  </a:lnTo>
                  <a:lnTo>
                    <a:pt x="8829756" y="152400"/>
                  </a:lnTo>
                  <a:lnTo>
                    <a:pt x="0" y="152400"/>
                  </a:lnTo>
                  <a:close/>
                </a:path>
              </a:pathLst>
            </a:custGeom>
            <a:solidFill>
              <a:srgbClr val="FDB924"/>
            </a:solidFill>
          </p:spPr>
        </p:sp>
      </p:grpSp>
      <p:sp>
        <p:nvSpPr>
          <p:cNvPr name="TextBox 8" id="8"/>
          <p:cNvSpPr txBox="true"/>
          <p:nvPr/>
        </p:nvSpPr>
        <p:spPr>
          <a:xfrm rot="0">
            <a:off x="4550290" y="407680"/>
            <a:ext cx="9187420" cy="962025"/>
          </a:xfrm>
          <a:prstGeom prst="rect">
            <a:avLst/>
          </a:prstGeom>
        </p:spPr>
        <p:txBody>
          <a:bodyPr anchor="t" rtlCol="false" tIns="0" lIns="0" bIns="0" rIns="0">
            <a:spAutoFit/>
          </a:bodyPr>
          <a:lstStyle/>
          <a:p>
            <a:pPr algn="l">
              <a:lnSpc>
                <a:spcPts val="6720"/>
              </a:lnSpc>
            </a:pPr>
            <a:r>
              <a:rPr lang="en-US" sz="5600">
                <a:solidFill>
                  <a:srgbClr val="FFFFFF"/>
                </a:solidFill>
                <a:latin typeface="Times New Roman"/>
                <a:ea typeface="Times New Roman"/>
                <a:cs typeface="Times New Roman"/>
                <a:sym typeface="Times New Roman"/>
              </a:rPr>
              <a:t>AGENDA</a:t>
            </a:r>
          </a:p>
        </p:txBody>
      </p:sp>
      <p:sp>
        <p:nvSpPr>
          <p:cNvPr name="TextBox 9" id="9"/>
          <p:cNvSpPr txBox="true"/>
          <p:nvPr/>
        </p:nvSpPr>
        <p:spPr>
          <a:xfrm rot="0">
            <a:off x="1536719" y="2107426"/>
            <a:ext cx="1251154" cy="1274240"/>
          </a:xfrm>
          <a:prstGeom prst="rect">
            <a:avLst/>
          </a:prstGeom>
        </p:spPr>
        <p:txBody>
          <a:bodyPr anchor="t" rtlCol="false" tIns="0" lIns="0" bIns="0" rIns="0">
            <a:spAutoFit/>
          </a:bodyPr>
          <a:lstStyle/>
          <a:p>
            <a:pPr algn="ctr" marL="0" indent="0" lvl="0">
              <a:lnSpc>
                <a:spcPts val="9859"/>
              </a:lnSpc>
            </a:pPr>
            <a:r>
              <a:rPr lang="en-US" b="true" sz="7042">
                <a:solidFill>
                  <a:srgbClr val="1E3256"/>
                </a:solidFill>
                <a:latin typeface="Poppins Bold"/>
                <a:ea typeface="Poppins Bold"/>
                <a:cs typeface="Poppins Bold"/>
                <a:sym typeface="Poppins Bold"/>
              </a:rPr>
              <a:t>03</a:t>
            </a:r>
          </a:p>
        </p:txBody>
      </p:sp>
      <p:sp>
        <p:nvSpPr>
          <p:cNvPr name="TextBox 10" id="10"/>
          <p:cNvSpPr txBox="true"/>
          <p:nvPr/>
        </p:nvSpPr>
        <p:spPr>
          <a:xfrm rot="0">
            <a:off x="3354253" y="2253507"/>
            <a:ext cx="6780836" cy="1067803"/>
          </a:xfrm>
          <a:prstGeom prst="rect">
            <a:avLst/>
          </a:prstGeom>
        </p:spPr>
        <p:txBody>
          <a:bodyPr anchor="t" rtlCol="false" tIns="0" lIns="0" bIns="0" rIns="0">
            <a:spAutoFit/>
          </a:bodyPr>
          <a:lstStyle/>
          <a:p>
            <a:pPr algn="l" marL="0" indent="0" lvl="0">
              <a:lnSpc>
                <a:spcPts val="8125"/>
              </a:lnSpc>
              <a:spcBef>
                <a:spcPct val="0"/>
              </a:spcBef>
            </a:pPr>
            <a:r>
              <a:rPr lang="en-US" b="true" sz="6250" u="sng">
                <a:solidFill>
                  <a:srgbClr val="1E3256"/>
                </a:solidFill>
                <a:latin typeface="Poppins Bold"/>
                <a:ea typeface="Poppins Bold"/>
                <a:cs typeface="Poppins Bold"/>
                <a:sym typeface="Poppins Bold"/>
                <a:hlinkClick r:id="rId3" action="ppaction://hlinksldjump"/>
              </a:rPr>
              <a:t>Introduction</a:t>
            </a:r>
          </a:p>
        </p:txBody>
      </p:sp>
      <p:sp>
        <p:nvSpPr>
          <p:cNvPr name="TextBox 11" id="11"/>
          <p:cNvSpPr txBox="true"/>
          <p:nvPr/>
        </p:nvSpPr>
        <p:spPr>
          <a:xfrm rot="0">
            <a:off x="1686218" y="4316651"/>
            <a:ext cx="1010977" cy="1274240"/>
          </a:xfrm>
          <a:prstGeom prst="rect">
            <a:avLst/>
          </a:prstGeom>
        </p:spPr>
        <p:txBody>
          <a:bodyPr anchor="t" rtlCol="false" tIns="0" lIns="0" bIns="0" rIns="0">
            <a:spAutoFit/>
          </a:bodyPr>
          <a:lstStyle/>
          <a:p>
            <a:pPr algn="ctr" marL="0" indent="0" lvl="0">
              <a:lnSpc>
                <a:spcPts val="9859"/>
              </a:lnSpc>
            </a:pPr>
            <a:r>
              <a:rPr lang="en-US" b="true" sz="7042">
                <a:solidFill>
                  <a:srgbClr val="1E3256"/>
                </a:solidFill>
                <a:latin typeface="Poppins Bold"/>
                <a:ea typeface="Poppins Bold"/>
                <a:cs typeface="Poppins Bold"/>
                <a:sym typeface="Poppins Bold"/>
              </a:rPr>
              <a:t>10</a:t>
            </a:r>
          </a:p>
        </p:txBody>
      </p:sp>
      <p:sp>
        <p:nvSpPr>
          <p:cNvPr name="TextBox 12" id="12"/>
          <p:cNvSpPr txBox="true"/>
          <p:nvPr/>
        </p:nvSpPr>
        <p:spPr>
          <a:xfrm rot="0">
            <a:off x="3354253" y="4462732"/>
            <a:ext cx="7501366" cy="1067803"/>
          </a:xfrm>
          <a:prstGeom prst="rect">
            <a:avLst/>
          </a:prstGeom>
        </p:spPr>
        <p:txBody>
          <a:bodyPr anchor="t" rtlCol="false" tIns="0" lIns="0" bIns="0" rIns="0">
            <a:spAutoFit/>
          </a:bodyPr>
          <a:lstStyle/>
          <a:p>
            <a:pPr algn="l" marL="0" indent="0" lvl="0">
              <a:lnSpc>
                <a:spcPts val="8125"/>
              </a:lnSpc>
              <a:spcBef>
                <a:spcPct val="0"/>
              </a:spcBef>
            </a:pPr>
            <a:r>
              <a:rPr lang="en-US" b="true" sz="6250" u="sng">
                <a:solidFill>
                  <a:srgbClr val="1E3256"/>
                </a:solidFill>
                <a:latin typeface="Poppins Bold"/>
                <a:ea typeface="Poppins Bold"/>
                <a:cs typeface="Poppins Bold"/>
                <a:sym typeface="Poppins Bold"/>
                <a:hlinkClick r:id="rId4" action="ppaction://hlinksldjump"/>
              </a:rPr>
              <a:t>Literature Review</a:t>
            </a:r>
          </a:p>
        </p:txBody>
      </p:sp>
      <p:sp>
        <p:nvSpPr>
          <p:cNvPr name="TextBox 13" id="13"/>
          <p:cNvSpPr txBox="true"/>
          <p:nvPr/>
        </p:nvSpPr>
        <p:spPr>
          <a:xfrm rot="0">
            <a:off x="1712126" y="6525877"/>
            <a:ext cx="1010977" cy="1274240"/>
          </a:xfrm>
          <a:prstGeom prst="rect">
            <a:avLst/>
          </a:prstGeom>
        </p:spPr>
        <p:txBody>
          <a:bodyPr anchor="t" rtlCol="false" tIns="0" lIns="0" bIns="0" rIns="0">
            <a:spAutoFit/>
          </a:bodyPr>
          <a:lstStyle/>
          <a:p>
            <a:pPr algn="ctr" marL="0" indent="0" lvl="0">
              <a:lnSpc>
                <a:spcPts val="9859"/>
              </a:lnSpc>
            </a:pPr>
            <a:r>
              <a:rPr lang="en-US" b="true" sz="7042">
                <a:solidFill>
                  <a:srgbClr val="1E3256"/>
                </a:solidFill>
                <a:latin typeface="Poppins Bold"/>
                <a:ea typeface="Poppins Bold"/>
                <a:cs typeface="Poppins Bold"/>
                <a:sym typeface="Poppins Bold"/>
              </a:rPr>
              <a:t>14</a:t>
            </a:r>
          </a:p>
        </p:txBody>
      </p:sp>
      <p:sp>
        <p:nvSpPr>
          <p:cNvPr name="TextBox 14" id="14"/>
          <p:cNvSpPr txBox="true"/>
          <p:nvPr/>
        </p:nvSpPr>
        <p:spPr>
          <a:xfrm rot="0">
            <a:off x="3354253" y="6671958"/>
            <a:ext cx="7741543" cy="1067803"/>
          </a:xfrm>
          <a:prstGeom prst="rect">
            <a:avLst/>
          </a:prstGeom>
        </p:spPr>
        <p:txBody>
          <a:bodyPr anchor="t" rtlCol="false" tIns="0" lIns="0" bIns="0" rIns="0">
            <a:spAutoFit/>
          </a:bodyPr>
          <a:lstStyle/>
          <a:p>
            <a:pPr algn="l" marL="0" indent="0" lvl="0">
              <a:lnSpc>
                <a:spcPts val="8125"/>
              </a:lnSpc>
              <a:spcBef>
                <a:spcPct val="0"/>
              </a:spcBef>
            </a:pPr>
            <a:r>
              <a:rPr lang="en-US" b="true" sz="6250" u="sng">
                <a:solidFill>
                  <a:srgbClr val="1E3256"/>
                </a:solidFill>
                <a:latin typeface="Poppins Bold"/>
                <a:ea typeface="Poppins Bold"/>
                <a:cs typeface="Poppins Bold"/>
                <a:sym typeface="Poppins Bold"/>
                <a:hlinkClick r:id="rId5" action="ppaction://hlinksldjump"/>
              </a:rPr>
              <a:t>Methodology</a:t>
            </a:r>
          </a:p>
        </p:txBody>
      </p:sp>
      <p:sp>
        <p:nvSpPr>
          <p:cNvPr name="TextBox 15" id="15"/>
          <p:cNvSpPr txBox="true"/>
          <p:nvPr/>
        </p:nvSpPr>
        <p:spPr>
          <a:xfrm rot="0">
            <a:off x="1536719" y="8678691"/>
            <a:ext cx="1281176" cy="1274240"/>
          </a:xfrm>
          <a:prstGeom prst="rect">
            <a:avLst/>
          </a:prstGeom>
        </p:spPr>
        <p:txBody>
          <a:bodyPr anchor="t" rtlCol="false" tIns="0" lIns="0" bIns="0" rIns="0">
            <a:spAutoFit/>
          </a:bodyPr>
          <a:lstStyle/>
          <a:p>
            <a:pPr algn="ctr" marL="0" indent="0" lvl="0">
              <a:lnSpc>
                <a:spcPts val="9859"/>
              </a:lnSpc>
            </a:pPr>
            <a:r>
              <a:rPr lang="en-US" b="true" sz="7042">
                <a:solidFill>
                  <a:srgbClr val="1E3256"/>
                </a:solidFill>
                <a:latin typeface="Poppins Bold"/>
                <a:ea typeface="Poppins Bold"/>
                <a:cs typeface="Poppins Bold"/>
                <a:sym typeface="Poppins Bold"/>
              </a:rPr>
              <a:t>21</a:t>
            </a:r>
          </a:p>
        </p:txBody>
      </p:sp>
      <p:sp>
        <p:nvSpPr>
          <p:cNvPr name="TextBox 16" id="16"/>
          <p:cNvSpPr txBox="true"/>
          <p:nvPr/>
        </p:nvSpPr>
        <p:spPr>
          <a:xfrm rot="0">
            <a:off x="3357407" y="8822100"/>
            <a:ext cx="11897129" cy="1073148"/>
          </a:xfrm>
          <a:prstGeom prst="rect">
            <a:avLst/>
          </a:prstGeom>
        </p:spPr>
        <p:txBody>
          <a:bodyPr anchor="t" rtlCol="false" tIns="0" lIns="0" bIns="0" rIns="0">
            <a:spAutoFit/>
          </a:bodyPr>
          <a:lstStyle/>
          <a:p>
            <a:pPr algn="l" marL="0" indent="0" lvl="0">
              <a:lnSpc>
                <a:spcPts val="8125"/>
              </a:lnSpc>
              <a:spcBef>
                <a:spcPct val="0"/>
              </a:spcBef>
            </a:pPr>
            <a:r>
              <a:rPr lang="en-US" b="true" sz="6250" u="sng">
                <a:solidFill>
                  <a:srgbClr val="1E3256"/>
                </a:solidFill>
                <a:latin typeface="Poppins Bold"/>
                <a:ea typeface="Poppins Bold"/>
                <a:cs typeface="Poppins Bold"/>
                <a:sym typeface="Poppins Bold"/>
                <a:hlinkClick r:id="rId6" action="ppaction://hlinksldjump"/>
              </a:rPr>
              <a:t>Conclusion </a:t>
            </a:r>
            <a:r>
              <a:rPr lang="en-US" b="true" sz="6250" u="sng">
                <a:solidFill>
                  <a:srgbClr val="1E3256"/>
                </a:solidFill>
                <a:latin typeface="Poppins Bold"/>
                <a:ea typeface="Poppins Bold"/>
                <a:cs typeface="Poppins Bold"/>
                <a:sym typeface="Poppins Bold"/>
              </a:rPr>
              <a:t>&amp; Future Works</a:t>
            </a:r>
          </a:p>
        </p:txBody>
      </p:sp>
      <p:sp>
        <p:nvSpPr>
          <p:cNvPr name="Freeform 17" id="17"/>
          <p:cNvSpPr/>
          <p:nvPr/>
        </p:nvSpPr>
        <p:spPr>
          <a:xfrm flipH="false" flipV="false" rot="0">
            <a:off x="246988" y="36832"/>
            <a:ext cx="3459142" cy="1526347"/>
          </a:xfrm>
          <a:custGeom>
            <a:avLst/>
            <a:gdLst/>
            <a:ahLst/>
            <a:cxnLst/>
            <a:rect r="r" b="b" t="t" l="l"/>
            <a:pathLst>
              <a:path h="1526347" w="3459142">
                <a:moveTo>
                  <a:pt x="0" y="0"/>
                </a:moveTo>
                <a:lnTo>
                  <a:pt x="3459142" y="0"/>
                </a:lnTo>
                <a:lnTo>
                  <a:pt x="3459142" y="1526346"/>
                </a:lnTo>
                <a:lnTo>
                  <a:pt x="0" y="1526346"/>
                </a:lnTo>
                <a:lnTo>
                  <a:pt x="0" y="0"/>
                </a:lnTo>
                <a:close/>
              </a:path>
            </a:pathLst>
          </a:custGeom>
          <a:blipFill>
            <a:blip r:embed="rId7"/>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687003"/>
            <a:chOff x="0" y="0"/>
            <a:chExt cx="8829757" cy="814514"/>
          </a:xfrm>
        </p:grpSpPr>
        <p:sp>
          <p:nvSpPr>
            <p:cNvPr name="Freeform 3" id="3"/>
            <p:cNvSpPr/>
            <p:nvPr/>
          </p:nvSpPr>
          <p:spPr>
            <a:xfrm flipH="false" flipV="false" rot="0">
              <a:off x="0" y="0"/>
              <a:ext cx="8829756" cy="814514"/>
            </a:xfrm>
            <a:custGeom>
              <a:avLst/>
              <a:gdLst/>
              <a:ahLst/>
              <a:cxnLst/>
              <a:rect r="r" b="b" t="t" l="l"/>
              <a:pathLst>
                <a:path h="814514" w="8829756">
                  <a:moveTo>
                    <a:pt x="0" y="0"/>
                  </a:moveTo>
                  <a:lnTo>
                    <a:pt x="8829756" y="0"/>
                  </a:lnTo>
                  <a:lnTo>
                    <a:pt x="8829756" y="814514"/>
                  </a:lnTo>
                  <a:lnTo>
                    <a:pt x="0" y="814514"/>
                  </a:lnTo>
                  <a:close/>
                </a:path>
              </a:pathLst>
            </a:custGeom>
            <a:solidFill>
              <a:srgbClr val="20419A"/>
            </a:solidFill>
          </p:spPr>
        </p:sp>
      </p:grpSp>
      <p:grpSp>
        <p:nvGrpSpPr>
          <p:cNvPr name="Group 4" id="4"/>
          <p:cNvGrpSpPr/>
          <p:nvPr/>
        </p:nvGrpSpPr>
        <p:grpSpPr>
          <a:xfrm rot="0">
            <a:off x="0" y="0"/>
            <a:ext cx="4074704" cy="1687003"/>
            <a:chOff x="0" y="0"/>
            <a:chExt cx="1967336" cy="814514"/>
          </a:xfrm>
        </p:grpSpPr>
        <p:sp>
          <p:nvSpPr>
            <p:cNvPr name="Freeform 5" id="5"/>
            <p:cNvSpPr/>
            <p:nvPr/>
          </p:nvSpPr>
          <p:spPr>
            <a:xfrm flipH="false" flipV="false" rot="0">
              <a:off x="0" y="0"/>
              <a:ext cx="1967336" cy="814514"/>
            </a:xfrm>
            <a:custGeom>
              <a:avLst/>
              <a:gdLst/>
              <a:ahLst/>
              <a:cxnLst/>
              <a:rect r="r" b="b" t="t" l="l"/>
              <a:pathLst>
                <a:path h="814514" w="1967336">
                  <a:moveTo>
                    <a:pt x="0" y="0"/>
                  </a:moveTo>
                  <a:lnTo>
                    <a:pt x="1967336" y="0"/>
                  </a:lnTo>
                  <a:lnTo>
                    <a:pt x="1967336" y="814514"/>
                  </a:lnTo>
                  <a:lnTo>
                    <a:pt x="0" y="814514"/>
                  </a:lnTo>
                  <a:close/>
                </a:path>
              </a:pathLst>
            </a:custGeom>
            <a:solidFill>
              <a:srgbClr val="EDECED"/>
            </a:solidFill>
          </p:spPr>
        </p:sp>
      </p:grpSp>
      <p:grpSp>
        <p:nvGrpSpPr>
          <p:cNvPr name="Group 6" id="6"/>
          <p:cNvGrpSpPr/>
          <p:nvPr/>
        </p:nvGrpSpPr>
        <p:grpSpPr>
          <a:xfrm rot="0">
            <a:off x="0" y="1687003"/>
            <a:ext cx="18288000" cy="315648"/>
            <a:chOff x="0" y="0"/>
            <a:chExt cx="8829757" cy="152400"/>
          </a:xfrm>
        </p:grpSpPr>
        <p:sp>
          <p:nvSpPr>
            <p:cNvPr name="Freeform 7" id="7"/>
            <p:cNvSpPr/>
            <p:nvPr/>
          </p:nvSpPr>
          <p:spPr>
            <a:xfrm flipH="false" flipV="false" rot="0">
              <a:off x="0" y="0"/>
              <a:ext cx="8829756" cy="152400"/>
            </a:xfrm>
            <a:custGeom>
              <a:avLst/>
              <a:gdLst/>
              <a:ahLst/>
              <a:cxnLst/>
              <a:rect r="r" b="b" t="t" l="l"/>
              <a:pathLst>
                <a:path h="152400" w="8829756">
                  <a:moveTo>
                    <a:pt x="0" y="0"/>
                  </a:moveTo>
                  <a:lnTo>
                    <a:pt x="8829756" y="0"/>
                  </a:lnTo>
                  <a:lnTo>
                    <a:pt x="8829756" y="152400"/>
                  </a:lnTo>
                  <a:lnTo>
                    <a:pt x="0" y="152400"/>
                  </a:lnTo>
                  <a:close/>
                </a:path>
              </a:pathLst>
            </a:custGeom>
            <a:solidFill>
              <a:srgbClr val="FDB924"/>
            </a:solidFill>
          </p:spPr>
        </p:sp>
      </p:grpSp>
      <p:sp>
        <p:nvSpPr>
          <p:cNvPr name="Freeform 8" id="8"/>
          <p:cNvSpPr/>
          <p:nvPr/>
        </p:nvSpPr>
        <p:spPr>
          <a:xfrm flipH="false" flipV="false" rot="0">
            <a:off x="246988" y="36832"/>
            <a:ext cx="3459142" cy="1526347"/>
          </a:xfrm>
          <a:custGeom>
            <a:avLst/>
            <a:gdLst/>
            <a:ahLst/>
            <a:cxnLst/>
            <a:rect r="r" b="b" t="t" l="l"/>
            <a:pathLst>
              <a:path h="1526347" w="3459142">
                <a:moveTo>
                  <a:pt x="0" y="0"/>
                </a:moveTo>
                <a:lnTo>
                  <a:pt x="3459142" y="0"/>
                </a:lnTo>
                <a:lnTo>
                  <a:pt x="3459142" y="1526346"/>
                </a:lnTo>
                <a:lnTo>
                  <a:pt x="0" y="1526346"/>
                </a:lnTo>
                <a:lnTo>
                  <a:pt x="0" y="0"/>
                </a:lnTo>
                <a:close/>
              </a:path>
            </a:pathLst>
          </a:custGeom>
          <a:blipFill>
            <a:blip r:embed="rId2"/>
            <a:stretch>
              <a:fillRect l="0" t="0" r="0" b="0"/>
            </a:stretch>
          </a:blipFill>
        </p:spPr>
      </p:sp>
      <p:sp>
        <p:nvSpPr>
          <p:cNvPr name="Freeform 9" id="9"/>
          <p:cNvSpPr/>
          <p:nvPr/>
        </p:nvSpPr>
        <p:spPr>
          <a:xfrm flipH="false" flipV="false" rot="0">
            <a:off x="1736152" y="2969757"/>
            <a:ext cx="14815697" cy="7241172"/>
          </a:xfrm>
          <a:custGeom>
            <a:avLst/>
            <a:gdLst/>
            <a:ahLst/>
            <a:cxnLst/>
            <a:rect r="r" b="b" t="t" l="l"/>
            <a:pathLst>
              <a:path h="7241172" w="14815697">
                <a:moveTo>
                  <a:pt x="0" y="0"/>
                </a:moveTo>
                <a:lnTo>
                  <a:pt x="14815696" y="0"/>
                </a:lnTo>
                <a:lnTo>
                  <a:pt x="14815696" y="7241172"/>
                </a:lnTo>
                <a:lnTo>
                  <a:pt x="0" y="7241172"/>
                </a:lnTo>
                <a:lnTo>
                  <a:pt x="0" y="0"/>
                </a:lnTo>
                <a:close/>
              </a:path>
            </a:pathLst>
          </a:custGeom>
          <a:blipFill>
            <a:blip r:embed="rId3"/>
            <a:stretch>
              <a:fillRect l="0" t="0" r="0" b="0"/>
            </a:stretch>
          </a:blipFill>
        </p:spPr>
      </p:sp>
      <p:sp>
        <p:nvSpPr>
          <p:cNvPr name="TextBox 10" id="10"/>
          <p:cNvSpPr txBox="true"/>
          <p:nvPr/>
        </p:nvSpPr>
        <p:spPr>
          <a:xfrm rot="0">
            <a:off x="4550290" y="407680"/>
            <a:ext cx="9187420" cy="962025"/>
          </a:xfrm>
          <a:prstGeom prst="rect">
            <a:avLst/>
          </a:prstGeom>
        </p:spPr>
        <p:txBody>
          <a:bodyPr anchor="t" rtlCol="false" tIns="0" lIns="0" bIns="0" rIns="0">
            <a:spAutoFit/>
          </a:bodyPr>
          <a:lstStyle/>
          <a:p>
            <a:pPr algn="l">
              <a:lnSpc>
                <a:spcPts val="6720"/>
              </a:lnSpc>
            </a:pPr>
            <a:r>
              <a:rPr lang="en-US" sz="5600">
                <a:solidFill>
                  <a:srgbClr val="FFFFFF"/>
                </a:solidFill>
                <a:latin typeface="Times New Roman"/>
                <a:ea typeface="Times New Roman"/>
                <a:cs typeface="Times New Roman"/>
                <a:sym typeface="Times New Roman"/>
              </a:rPr>
              <a:t>METHODOLOGY</a:t>
            </a:r>
          </a:p>
        </p:txBody>
      </p:sp>
      <p:sp>
        <p:nvSpPr>
          <p:cNvPr name="TextBox 11" id="11"/>
          <p:cNvSpPr txBox="true"/>
          <p:nvPr/>
        </p:nvSpPr>
        <p:spPr>
          <a:xfrm rot="0">
            <a:off x="335180" y="2202676"/>
            <a:ext cx="11299401" cy="767082"/>
          </a:xfrm>
          <a:prstGeom prst="rect">
            <a:avLst/>
          </a:prstGeom>
        </p:spPr>
        <p:txBody>
          <a:bodyPr anchor="t" rtlCol="false" tIns="0" lIns="0" bIns="0" rIns="0">
            <a:spAutoFit/>
          </a:bodyPr>
          <a:lstStyle/>
          <a:p>
            <a:pPr algn="l">
              <a:lnSpc>
                <a:spcPts val="6019"/>
              </a:lnSpc>
              <a:spcBef>
                <a:spcPct val="0"/>
              </a:spcBef>
            </a:pPr>
            <a:r>
              <a:rPr lang="en-US" b="true" sz="4299">
                <a:solidFill>
                  <a:srgbClr val="000000"/>
                </a:solidFill>
                <a:latin typeface="Poppins Bold"/>
                <a:ea typeface="Poppins Bold"/>
                <a:cs typeface="Poppins Bold"/>
                <a:sym typeface="Poppins Bold"/>
              </a:rPr>
              <a:t>GANNT CHART &amp; MILESTONES - FYP II</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52" t="0" r="-1252" b="0"/>
            </a:stretch>
          </a:blipFill>
        </p:spPr>
      </p:sp>
      <p:sp>
        <p:nvSpPr>
          <p:cNvPr name="TextBox 3" id="3"/>
          <p:cNvSpPr txBox="true"/>
          <p:nvPr/>
        </p:nvSpPr>
        <p:spPr>
          <a:xfrm rot="0">
            <a:off x="413369" y="3780165"/>
            <a:ext cx="10218646" cy="2517120"/>
          </a:xfrm>
          <a:prstGeom prst="rect">
            <a:avLst/>
          </a:prstGeom>
        </p:spPr>
        <p:txBody>
          <a:bodyPr anchor="t" rtlCol="false" tIns="0" lIns="0" bIns="0" rIns="0">
            <a:spAutoFit/>
          </a:bodyPr>
          <a:lstStyle/>
          <a:p>
            <a:pPr algn="l">
              <a:lnSpc>
                <a:spcPts val="9492"/>
              </a:lnSpc>
              <a:spcBef>
                <a:spcPct val="0"/>
              </a:spcBef>
            </a:pPr>
            <a:r>
              <a:rPr lang="en-US" b="true" sz="7301" spc="613">
                <a:solidFill>
                  <a:srgbClr val="000000"/>
                </a:solidFill>
                <a:latin typeface="Times New Roman Bold"/>
                <a:ea typeface="Times New Roman Bold"/>
                <a:cs typeface="Times New Roman Bold"/>
                <a:sym typeface="Times New Roman Bold"/>
              </a:rPr>
              <a:t>CONCLUSION &amp; FUTURE WORKS</a:t>
            </a:r>
          </a:p>
        </p:txBody>
      </p:sp>
      <p:grpSp>
        <p:nvGrpSpPr>
          <p:cNvPr name="Group 4" id="4"/>
          <p:cNvGrpSpPr/>
          <p:nvPr/>
        </p:nvGrpSpPr>
        <p:grpSpPr>
          <a:xfrm rot="0">
            <a:off x="359227" y="8342175"/>
            <a:ext cx="3086100" cy="1778922"/>
            <a:chOff x="0" y="0"/>
            <a:chExt cx="812800" cy="468523"/>
          </a:xfrm>
        </p:grpSpPr>
        <p:sp>
          <p:nvSpPr>
            <p:cNvPr name="Freeform 5" id="5"/>
            <p:cNvSpPr/>
            <p:nvPr/>
          </p:nvSpPr>
          <p:spPr>
            <a:xfrm flipH="false" flipV="false" rot="0">
              <a:off x="0" y="0"/>
              <a:ext cx="812800" cy="468523"/>
            </a:xfrm>
            <a:custGeom>
              <a:avLst/>
              <a:gdLst/>
              <a:ahLst/>
              <a:cxnLst/>
              <a:rect r="r" b="b" t="t" l="l"/>
              <a:pathLst>
                <a:path h="468523" w="812800">
                  <a:moveTo>
                    <a:pt x="0" y="0"/>
                  </a:moveTo>
                  <a:lnTo>
                    <a:pt x="812800" y="0"/>
                  </a:lnTo>
                  <a:lnTo>
                    <a:pt x="812800" y="468523"/>
                  </a:lnTo>
                  <a:lnTo>
                    <a:pt x="0" y="468523"/>
                  </a:lnTo>
                  <a:close/>
                </a:path>
              </a:pathLst>
            </a:custGeom>
            <a:solidFill>
              <a:srgbClr val="FFFFFF"/>
            </a:solidFill>
          </p:spPr>
        </p:sp>
        <p:sp>
          <p:nvSpPr>
            <p:cNvPr name="TextBox 6" id="6"/>
            <p:cNvSpPr txBox="true"/>
            <p:nvPr/>
          </p:nvSpPr>
          <p:spPr>
            <a:xfrm>
              <a:off x="0" y="-66675"/>
              <a:ext cx="812800" cy="535198"/>
            </a:xfrm>
            <a:prstGeom prst="rect">
              <a:avLst/>
            </a:prstGeom>
          </p:spPr>
          <p:txBody>
            <a:bodyPr anchor="ctr" rtlCol="false" tIns="50800" lIns="50800" bIns="50800" rIns="50800"/>
            <a:lstStyle/>
            <a:p>
              <a:pPr algn="ctr">
                <a:lnSpc>
                  <a:spcPts val="3343"/>
                </a:lnSpc>
              </a:pP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687003"/>
            <a:chOff x="0" y="0"/>
            <a:chExt cx="8829757" cy="814514"/>
          </a:xfrm>
        </p:grpSpPr>
        <p:sp>
          <p:nvSpPr>
            <p:cNvPr name="Freeform 3" id="3"/>
            <p:cNvSpPr/>
            <p:nvPr/>
          </p:nvSpPr>
          <p:spPr>
            <a:xfrm flipH="false" flipV="false" rot="0">
              <a:off x="0" y="0"/>
              <a:ext cx="8829756" cy="814514"/>
            </a:xfrm>
            <a:custGeom>
              <a:avLst/>
              <a:gdLst/>
              <a:ahLst/>
              <a:cxnLst/>
              <a:rect r="r" b="b" t="t" l="l"/>
              <a:pathLst>
                <a:path h="814514" w="8829756">
                  <a:moveTo>
                    <a:pt x="0" y="0"/>
                  </a:moveTo>
                  <a:lnTo>
                    <a:pt x="8829756" y="0"/>
                  </a:lnTo>
                  <a:lnTo>
                    <a:pt x="8829756" y="814514"/>
                  </a:lnTo>
                  <a:lnTo>
                    <a:pt x="0" y="814514"/>
                  </a:lnTo>
                  <a:close/>
                </a:path>
              </a:pathLst>
            </a:custGeom>
            <a:solidFill>
              <a:srgbClr val="20419A"/>
            </a:solidFill>
          </p:spPr>
        </p:sp>
      </p:grpSp>
      <p:grpSp>
        <p:nvGrpSpPr>
          <p:cNvPr name="Group 4" id="4"/>
          <p:cNvGrpSpPr/>
          <p:nvPr/>
        </p:nvGrpSpPr>
        <p:grpSpPr>
          <a:xfrm rot="0">
            <a:off x="0" y="0"/>
            <a:ext cx="4074704" cy="1687003"/>
            <a:chOff x="0" y="0"/>
            <a:chExt cx="1967336" cy="814514"/>
          </a:xfrm>
        </p:grpSpPr>
        <p:sp>
          <p:nvSpPr>
            <p:cNvPr name="Freeform 5" id="5"/>
            <p:cNvSpPr/>
            <p:nvPr/>
          </p:nvSpPr>
          <p:spPr>
            <a:xfrm flipH="false" flipV="false" rot="0">
              <a:off x="0" y="0"/>
              <a:ext cx="1967336" cy="814514"/>
            </a:xfrm>
            <a:custGeom>
              <a:avLst/>
              <a:gdLst/>
              <a:ahLst/>
              <a:cxnLst/>
              <a:rect r="r" b="b" t="t" l="l"/>
              <a:pathLst>
                <a:path h="814514" w="1967336">
                  <a:moveTo>
                    <a:pt x="0" y="0"/>
                  </a:moveTo>
                  <a:lnTo>
                    <a:pt x="1967336" y="0"/>
                  </a:lnTo>
                  <a:lnTo>
                    <a:pt x="1967336" y="814514"/>
                  </a:lnTo>
                  <a:lnTo>
                    <a:pt x="0" y="814514"/>
                  </a:lnTo>
                  <a:close/>
                </a:path>
              </a:pathLst>
            </a:custGeom>
            <a:solidFill>
              <a:srgbClr val="EDECED"/>
            </a:solidFill>
          </p:spPr>
        </p:sp>
      </p:grpSp>
      <p:grpSp>
        <p:nvGrpSpPr>
          <p:cNvPr name="Group 6" id="6"/>
          <p:cNvGrpSpPr/>
          <p:nvPr/>
        </p:nvGrpSpPr>
        <p:grpSpPr>
          <a:xfrm rot="0">
            <a:off x="0" y="1687003"/>
            <a:ext cx="18288000" cy="315648"/>
            <a:chOff x="0" y="0"/>
            <a:chExt cx="8829757" cy="152400"/>
          </a:xfrm>
        </p:grpSpPr>
        <p:sp>
          <p:nvSpPr>
            <p:cNvPr name="Freeform 7" id="7"/>
            <p:cNvSpPr/>
            <p:nvPr/>
          </p:nvSpPr>
          <p:spPr>
            <a:xfrm flipH="false" flipV="false" rot="0">
              <a:off x="0" y="0"/>
              <a:ext cx="8829756" cy="152400"/>
            </a:xfrm>
            <a:custGeom>
              <a:avLst/>
              <a:gdLst/>
              <a:ahLst/>
              <a:cxnLst/>
              <a:rect r="r" b="b" t="t" l="l"/>
              <a:pathLst>
                <a:path h="152400" w="8829756">
                  <a:moveTo>
                    <a:pt x="0" y="0"/>
                  </a:moveTo>
                  <a:lnTo>
                    <a:pt x="8829756" y="0"/>
                  </a:lnTo>
                  <a:lnTo>
                    <a:pt x="8829756" y="152400"/>
                  </a:lnTo>
                  <a:lnTo>
                    <a:pt x="0" y="152400"/>
                  </a:lnTo>
                  <a:close/>
                </a:path>
              </a:pathLst>
            </a:custGeom>
            <a:solidFill>
              <a:srgbClr val="FDB924"/>
            </a:solidFill>
          </p:spPr>
        </p:sp>
      </p:grpSp>
      <p:grpSp>
        <p:nvGrpSpPr>
          <p:cNvPr name="Group 8" id="8"/>
          <p:cNvGrpSpPr/>
          <p:nvPr/>
        </p:nvGrpSpPr>
        <p:grpSpPr>
          <a:xfrm rot="0">
            <a:off x="-2174319" y="4179204"/>
            <a:ext cx="21676311" cy="3139073"/>
            <a:chOff x="0" y="0"/>
            <a:chExt cx="5708987" cy="826752"/>
          </a:xfrm>
        </p:grpSpPr>
        <p:sp>
          <p:nvSpPr>
            <p:cNvPr name="Freeform 9" id="9"/>
            <p:cNvSpPr/>
            <p:nvPr/>
          </p:nvSpPr>
          <p:spPr>
            <a:xfrm flipH="false" flipV="false" rot="0">
              <a:off x="0" y="0"/>
              <a:ext cx="5708988" cy="826752"/>
            </a:xfrm>
            <a:custGeom>
              <a:avLst/>
              <a:gdLst/>
              <a:ahLst/>
              <a:cxnLst/>
              <a:rect r="r" b="b" t="t" l="l"/>
              <a:pathLst>
                <a:path h="826752" w="5708988">
                  <a:moveTo>
                    <a:pt x="18215" y="0"/>
                  </a:moveTo>
                  <a:lnTo>
                    <a:pt x="5690772" y="0"/>
                  </a:lnTo>
                  <a:cubicBezTo>
                    <a:pt x="5700832" y="0"/>
                    <a:pt x="5708988" y="8155"/>
                    <a:pt x="5708988" y="18215"/>
                  </a:cubicBezTo>
                  <a:lnTo>
                    <a:pt x="5708988" y="808537"/>
                  </a:lnTo>
                  <a:cubicBezTo>
                    <a:pt x="5708988" y="813368"/>
                    <a:pt x="5707068" y="818001"/>
                    <a:pt x="5703653" y="821417"/>
                  </a:cubicBezTo>
                  <a:cubicBezTo>
                    <a:pt x="5700237" y="824833"/>
                    <a:pt x="5695604" y="826752"/>
                    <a:pt x="5690772" y="826752"/>
                  </a:cubicBezTo>
                  <a:lnTo>
                    <a:pt x="18215" y="826752"/>
                  </a:lnTo>
                  <a:cubicBezTo>
                    <a:pt x="8155" y="826752"/>
                    <a:pt x="0" y="818597"/>
                    <a:pt x="0" y="808537"/>
                  </a:cubicBezTo>
                  <a:lnTo>
                    <a:pt x="0" y="18215"/>
                  </a:lnTo>
                  <a:cubicBezTo>
                    <a:pt x="0" y="8155"/>
                    <a:pt x="8155" y="0"/>
                    <a:pt x="18215" y="0"/>
                  </a:cubicBezTo>
                  <a:close/>
                </a:path>
              </a:pathLst>
            </a:custGeom>
            <a:solidFill>
              <a:srgbClr val="FFFFFF"/>
            </a:solidFill>
          </p:spPr>
        </p:sp>
        <p:sp>
          <p:nvSpPr>
            <p:cNvPr name="TextBox 10" id="10"/>
            <p:cNvSpPr txBox="true"/>
            <p:nvPr/>
          </p:nvSpPr>
          <p:spPr>
            <a:xfrm>
              <a:off x="0" y="-57150"/>
              <a:ext cx="5708987" cy="883902"/>
            </a:xfrm>
            <a:prstGeom prst="rect">
              <a:avLst/>
            </a:prstGeom>
          </p:spPr>
          <p:txBody>
            <a:bodyPr anchor="ctr" rtlCol="false" tIns="50800" lIns="50800" bIns="50800" rIns="50800"/>
            <a:lstStyle/>
            <a:p>
              <a:pPr algn="ctr">
                <a:lnSpc>
                  <a:spcPts val="2799"/>
                </a:lnSpc>
              </a:pPr>
            </a:p>
          </p:txBody>
        </p:sp>
      </p:grpSp>
      <p:sp>
        <p:nvSpPr>
          <p:cNvPr name="TextBox 11" id="11"/>
          <p:cNvSpPr txBox="true"/>
          <p:nvPr/>
        </p:nvSpPr>
        <p:spPr>
          <a:xfrm rot="0">
            <a:off x="5695991" y="2428039"/>
            <a:ext cx="12063961" cy="7219852"/>
          </a:xfrm>
          <a:prstGeom prst="rect">
            <a:avLst/>
          </a:prstGeom>
        </p:spPr>
        <p:txBody>
          <a:bodyPr anchor="t" rtlCol="false" tIns="0" lIns="0" bIns="0" rIns="0">
            <a:spAutoFit/>
          </a:bodyPr>
          <a:lstStyle/>
          <a:p>
            <a:pPr algn="just">
              <a:lnSpc>
                <a:spcPts val="6305"/>
              </a:lnSpc>
            </a:pPr>
            <a:r>
              <a:rPr lang="en-US" b="true" sz="4503">
                <a:solidFill>
                  <a:srgbClr val="000000"/>
                </a:solidFill>
                <a:latin typeface="Poppins Bold"/>
                <a:ea typeface="Poppins Bold"/>
                <a:cs typeface="Poppins Bold"/>
                <a:sym typeface="Poppins Bold"/>
              </a:rPr>
              <a:t>Th</a:t>
            </a:r>
            <a:r>
              <a:rPr lang="en-US" b="true" sz="4503">
                <a:solidFill>
                  <a:srgbClr val="000000"/>
                </a:solidFill>
                <a:latin typeface="Poppins Bold"/>
                <a:ea typeface="Poppins Bold"/>
                <a:cs typeface="Poppins Bold"/>
                <a:sym typeface="Poppins Bold"/>
              </a:rPr>
              <a:t>is project aims to improve the parcel collection experience for students by introducing a smart, secure, and accessible locker system within residential villages. By integrating IoT hardware with a mobile app, it offers a more convenient and efficient solution compared to the current centralized ParcelHub system.</a:t>
            </a:r>
          </a:p>
        </p:txBody>
      </p:sp>
      <p:sp>
        <p:nvSpPr>
          <p:cNvPr name="Freeform 12" id="12"/>
          <p:cNvSpPr/>
          <p:nvPr/>
        </p:nvSpPr>
        <p:spPr>
          <a:xfrm flipH="false" flipV="false" rot="0">
            <a:off x="246988" y="36832"/>
            <a:ext cx="3459142" cy="1526347"/>
          </a:xfrm>
          <a:custGeom>
            <a:avLst/>
            <a:gdLst/>
            <a:ahLst/>
            <a:cxnLst/>
            <a:rect r="r" b="b" t="t" l="l"/>
            <a:pathLst>
              <a:path h="1526347" w="3459142">
                <a:moveTo>
                  <a:pt x="0" y="0"/>
                </a:moveTo>
                <a:lnTo>
                  <a:pt x="3459142" y="0"/>
                </a:lnTo>
                <a:lnTo>
                  <a:pt x="3459142" y="1526346"/>
                </a:lnTo>
                <a:lnTo>
                  <a:pt x="0" y="1526346"/>
                </a:lnTo>
                <a:lnTo>
                  <a:pt x="0" y="0"/>
                </a:lnTo>
                <a:close/>
              </a:path>
            </a:pathLst>
          </a:custGeom>
          <a:blipFill>
            <a:blip r:embed="rId2"/>
            <a:stretch>
              <a:fillRect l="0" t="0" r="0" b="0"/>
            </a:stretch>
          </a:blipFill>
        </p:spPr>
      </p:sp>
      <p:sp>
        <p:nvSpPr>
          <p:cNvPr name="Freeform 13" id="13"/>
          <p:cNvSpPr/>
          <p:nvPr/>
        </p:nvSpPr>
        <p:spPr>
          <a:xfrm flipH="false" flipV="false" rot="0">
            <a:off x="1028700" y="3691341"/>
            <a:ext cx="4053078" cy="4114800"/>
          </a:xfrm>
          <a:custGeom>
            <a:avLst/>
            <a:gdLst/>
            <a:ahLst/>
            <a:cxnLst/>
            <a:rect r="r" b="b" t="t" l="l"/>
            <a:pathLst>
              <a:path h="4114800" w="4053078">
                <a:moveTo>
                  <a:pt x="0" y="0"/>
                </a:moveTo>
                <a:lnTo>
                  <a:pt x="4053078" y="0"/>
                </a:lnTo>
                <a:lnTo>
                  <a:pt x="405307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4550290" y="407680"/>
            <a:ext cx="9187420" cy="962025"/>
          </a:xfrm>
          <a:prstGeom prst="rect">
            <a:avLst/>
          </a:prstGeom>
        </p:spPr>
        <p:txBody>
          <a:bodyPr anchor="t" rtlCol="false" tIns="0" lIns="0" bIns="0" rIns="0">
            <a:spAutoFit/>
          </a:bodyPr>
          <a:lstStyle/>
          <a:p>
            <a:pPr algn="l">
              <a:lnSpc>
                <a:spcPts val="6720"/>
              </a:lnSpc>
            </a:pPr>
            <a:r>
              <a:rPr lang="en-US" sz="5600">
                <a:solidFill>
                  <a:srgbClr val="FFFFFF"/>
                </a:solidFill>
                <a:latin typeface="Times New Roman"/>
                <a:ea typeface="Times New Roman"/>
                <a:cs typeface="Times New Roman"/>
                <a:sym typeface="Times New Roman"/>
              </a:rPr>
              <a:t>CONCLUSION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687003"/>
            <a:chOff x="0" y="0"/>
            <a:chExt cx="8829757" cy="814514"/>
          </a:xfrm>
        </p:grpSpPr>
        <p:sp>
          <p:nvSpPr>
            <p:cNvPr name="Freeform 3" id="3"/>
            <p:cNvSpPr/>
            <p:nvPr/>
          </p:nvSpPr>
          <p:spPr>
            <a:xfrm flipH="false" flipV="false" rot="0">
              <a:off x="0" y="0"/>
              <a:ext cx="8829756" cy="814514"/>
            </a:xfrm>
            <a:custGeom>
              <a:avLst/>
              <a:gdLst/>
              <a:ahLst/>
              <a:cxnLst/>
              <a:rect r="r" b="b" t="t" l="l"/>
              <a:pathLst>
                <a:path h="814514" w="8829756">
                  <a:moveTo>
                    <a:pt x="0" y="0"/>
                  </a:moveTo>
                  <a:lnTo>
                    <a:pt x="8829756" y="0"/>
                  </a:lnTo>
                  <a:lnTo>
                    <a:pt x="8829756" y="814514"/>
                  </a:lnTo>
                  <a:lnTo>
                    <a:pt x="0" y="814514"/>
                  </a:lnTo>
                  <a:close/>
                </a:path>
              </a:pathLst>
            </a:custGeom>
            <a:solidFill>
              <a:srgbClr val="20419A"/>
            </a:solidFill>
          </p:spPr>
        </p:sp>
      </p:grpSp>
      <p:grpSp>
        <p:nvGrpSpPr>
          <p:cNvPr name="Group 4" id="4"/>
          <p:cNvGrpSpPr/>
          <p:nvPr/>
        </p:nvGrpSpPr>
        <p:grpSpPr>
          <a:xfrm rot="0">
            <a:off x="0" y="0"/>
            <a:ext cx="4074704" cy="1687003"/>
            <a:chOff x="0" y="0"/>
            <a:chExt cx="1967336" cy="814514"/>
          </a:xfrm>
        </p:grpSpPr>
        <p:sp>
          <p:nvSpPr>
            <p:cNvPr name="Freeform 5" id="5"/>
            <p:cNvSpPr/>
            <p:nvPr/>
          </p:nvSpPr>
          <p:spPr>
            <a:xfrm flipH="false" flipV="false" rot="0">
              <a:off x="0" y="0"/>
              <a:ext cx="1967336" cy="814514"/>
            </a:xfrm>
            <a:custGeom>
              <a:avLst/>
              <a:gdLst/>
              <a:ahLst/>
              <a:cxnLst/>
              <a:rect r="r" b="b" t="t" l="l"/>
              <a:pathLst>
                <a:path h="814514" w="1967336">
                  <a:moveTo>
                    <a:pt x="0" y="0"/>
                  </a:moveTo>
                  <a:lnTo>
                    <a:pt x="1967336" y="0"/>
                  </a:lnTo>
                  <a:lnTo>
                    <a:pt x="1967336" y="814514"/>
                  </a:lnTo>
                  <a:lnTo>
                    <a:pt x="0" y="814514"/>
                  </a:lnTo>
                  <a:close/>
                </a:path>
              </a:pathLst>
            </a:custGeom>
            <a:solidFill>
              <a:srgbClr val="EDECED"/>
            </a:solidFill>
          </p:spPr>
        </p:sp>
      </p:grpSp>
      <p:grpSp>
        <p:nvGrpSpPr>
          <p:cNvPr name="Group 6" id="6"/>
          <p:cNvGrpSpPr/>
          <p:nvPr/>
        </p:nvGrpSpPr>
        <p:grpSpPr>
          <a:xfrm rot="0">
            <a:off x="0" y="1687003"/>
            <a:ext cx="18288000" cy="315648"/>
            <a:chOff x="0" y="0"/>
            <a:chExt cx="8829757" cy="152400"/>
          </a:xfrm>
        </p:grpSpPr>
        <p:sp>
          <p:nvSpPr>
            <p:cNvPr name="Freeform 7" id="7"/>
            <p:cNvSpPr/>
            <p:nvPr/>
          </p:nvSpPr>
          <p:spPr>
            <a:xfrm flipH="false" flipV="false" rot="0">
              <a:off x="0" y="0"/>
              <a:ext cx="8829756" cy="152400"/>
            </a:xfrm>
            <a:custGeom>
              <a:avLst/>
              <a:gdLst/>
              <a:ahLst/>
              <a:cxnLst/>
              <a:rect r="r" b="b" t="t" l="l"/>
              <a:pathLst>
                <a:path h="152400" w="8829756">
                  <a:moveTo>
                    <a:pt x="0" y="0"/>
                  </a:moveTo>
                  <a:lnTo>
                    <a:pt x="8829756" y="0"/>
                  </a:lnTo>
                  <a:lnTo>
                    <a:pt x="8829756" y="152400"/>
                  </a:lnTo>
                  <a:lnTo>
                    <a:pt x="0" y="152400"/>
                  </a:lnTo>
                  <a:close/>
                </a:path>
              </a:pathLst>
            </a:custGeom>
            <a:solidFill>
              <a:srgbClr val="FDB924"/>
            </a:solidFill>
          </p:spPr>
        </p:sp>
      </p:grpSp>
      <p:sp>
        <p:nvSpPr>
          <p:cNvPr name="TextBox 8" id="8"/>
          <p:cNvSpPr txBox="true"/>
          <p:nvPr/>
        </p:nvSpPr>
        <p:spPr>
          <a:xfrm rot="0">
            <a:off x="4550290" y="407680"/>
            <a:ext cx="9187420" cy="962025"/>
          </a:xfrm>
          <a:prstGeom prst="rect">
            <a:avLst/>
          </a:prstGeom>
        </p:spPr>
        <p:txBody>
          <a:bodyPr anchor="t" rtlCol="false" tIns="0" lIns="0" bIns="0" rIns="0">
            <a:spAutoFit/>
          </a:bodyPr>
          <a:lstStyle/>
          <a:p>
            <a:pPr algn="l">
              <a:lnSpc>
                <a:spcPts val="6720"/>
              </a:lnSpc>
            </a:pPr>
            <a:r>
              <a:rPr lang="en-US" sz="5600">
                <a:solidFill>
                  <a:srgbClr val="FFFFFF"/>
                </a:solidFill>
                <a:latin typeface="Times New Roman"/>
                <a:ea typeface="Times New Roman"/>
                <a:cs typeface="Times New Roman"/>
                <a:sym typeface="Times New Roman"/>
              </a:rPr>
              <a:t>FUTURE WORK</a:t>
            </a:r>
          </a:p>
        </p:txBody>
      </p:sp>
      <p:grpSp>
        <p:nvGrpSpPr>
          <p:cNvPr name="Group 9" id="9"/>
          <p:cNvGrpSpPr/>
          <p:nvPr/>
        </p:nvGrpSpPr>
        <p:grpSpPr>
          <a:xfrm rot="-5400000">
            <a:off x="712312" y="4115765"/>
            <a:ext cx="1526338" cy="1864746"/>
            <a:chOff x="0" y="0"/>
            <a:chExt cx="375637" cy="458920"/>
          </a:xfrm>
        </p:grpSpPr>
        <p:sp>
          <p:nvSpPr>
            <p:cNvPr name="Freeform 10" id="10"/>
            <p:cNvSpPr/>
            <p:nvPr/>
          </p:nvSpPr>
          <p:spPr>
            <a:xfrm flipH="false" flipV="false" rot="0">
              <a:off x="0" y="0"/>
              <a:ext cx="375637" cy="450974"/>
            </a:xfrm>
            <a:custGeom>
              <a:avLst/>
              <a:gdLst/>
              <a:ahLst/>
              <a:cxnLst/>
              <a:rect r="r" b="b" t="t" l="l"/>
              <a:pathLst>
                <a:path h="450974" w="375637">
                  <a:moveTo>
                    <a:pt x="375637" y="39627"/>
                  </a:moveTo>
                  <a:lnTo>
                    <a:pt x="375637" y="304994"/>
                  </a:lnTo>
                  <a:cubicBezTo>
                    <a:pt x="375637" y="329601"/>
                    <a:pt x="362807" y="352428"/>
                    <a:pt x="341786" y="365221"/>
                  </a:cubicBezTo>
                  <a:lnTo>
                    <a:pt x="221670" y="438320"/>
                  </a:lnTo>
                  <a:cubicBezTo>
                    <a:pt x="200876" y="450974"/>
                    <a:pt x="174761" y="450974"/>
                    <a:pt x="153968" y="438320"/>
                  </a:cubicBezTo>
                  <a:lnTo>
                    <a:pt x="33851" y="365221"/>
                  </a:lnTo>
                  <a:cubicBezTo>
                    <a:pt x="12830" y="352428"/>
                    <a:pt x="0" y="329601"/>
                    <a:pt x="0" y="304994"/>
                  </a:cubicBezTo>
                  <a:lnTo>
                    <a:pt x="0" y="39627"/>
                  </a:lnTo>
                  <a:cubicBezTo>
                    <a:pt x="0" y="17741"/>
                    <a:pt x="17741" y="0"/>
                    <a:pt x="39627" y="0"/>
                  </a:cubicBezTo>
                  <a:lnTo>
                    <a:pt x="336010" y="0"/>
                  </a:lnTo>
                  <a:cubicBezTo>
                    <a:pt x="357896" y="0"/>
                    <a:pt x="375637" y="17741"/>
                    <a:pt x="375637" y="39627"/>
                  </a:cubicBezTo>
                  <a:close/>
                </a:path>
              </a:pathLst>
            </a:custGeom>
            <a:solidFill>
              <a:srgbClr val="20419A"/>
            </a:solidFill>
          </p:spPr>
        </p:sp>
        <p:sp>
          <p:nvSpPr>
            <p:cNvPr name="TextBox 11" id="11"/>
            <p:cNvSpPr txBox="true"/>
            <p:nvPr/>
          </p:nvSpPr>
          <p:spPr>
            <a:xfrm>
              <a:off x="0" y="-57150"/>
              <a:ext cx="375637" cy="401770"/>
            </a:xfrm>
            <a:prstGeom prst="rect">
              <a:avLst/>
            </a:prstGeom>
          </p:spPr>
          <p:txBody>
            <a:bodyPr anchor="ctr" rtlCol="false" tIns="58722" lIns="58722" bIns="58722" rIns="58722"/>
            <a:lstStyle/>
            <a:p>
              <a:pPr algn="ctr">
                <a:lnSpc>
                  <a:spcPts val="2763"/>
                </a:lnSpc>
              </a:pPr>
            </a:p>
          </p:txBody>
        </p:sp>
      </p:grpSp>
      <p:grpSp>
        <p:nvGrpSpPr>
          <p:cNvPr name="Group 12" id="12"/>
          <p:cNvGrpSpPr/>
          <p:nvPr/>
        </p:nvGrpSpPr>
        <p:grpSpPr>
          <a:xfrm rot="-5400000">
            <a:off x="712312" y="5970593"/>
            <a:ext cx="1526338" cy="1864746"/>
            <a:chOff x="0" y="0"/>
            <a:chExt cx="375637" cy="458920"/>
          </a:xfrm>
        </p:grpSpPr>
        <p:sp>
          <p:nvSpPr>
            <p:cNvPr name="Freeform 13" id="13"/>
            <p:cNvSpPr/>
            <p:nvPr/>
          </p:nvSpPr>
          <p:spPr>
            <a:xfrm flipH="false" flipV="false" rot="0">
              <a:off x="0" y="0"/>
              <a:ext cx="375637" cy="450974"/>
            </a:xfrm>
            <a:custGeom>
              <a:avLst/>
              <a:gdLst/>
              <a:ahLst/>
              <a:cxnLst/>
              <a:rect r="r" b="b" t="t" l="l"/>
              <a:pathLst>
                <a:path h="450974" w="375637">
                  <a:moveTo>
                    <a:pt x="375637" y="39627"/>
                  </a:moveTo>
                  <a:lnTo>
                    <a:pt x="375637" y="304994"/>
                  </a:lnTo>
                  <a:cubicBezTo>
                    <a:pt x="375637" y="329601"/>
                    <a:pt x="362807" y="352428"/>
                    <a:pt x="341786" y="365221"/>
                  </a:cubicBezTo>
                  <a:lnTo>
                    <a:pt x="221670" y="438320"/>
                  </a:lnTo>
                  <a:cubicBezTo>
                    <a:pt x="200876" y="450974"/>
                    <a:pt x="174761" y="450974"/>
                    <a:pt x="153968" y="438320"/>
                  </a:cubicBezTo>
                  <a:lnTo>
                    <a:pt x="33851" y="365221"/>
                  </a:lnTo>
                  <a:cubicBezTo>
                    <a:pt x="12830" y="352428"/>
                    <a:pt x="0" y="329601"/>
                    <a:pt x="0" y="304994"/>
                  </a:cubicBezTo>
                  <a:lnTo>
                    <a:pt x="0" y="39627"/>
                  </a:lnTo>
                  <a:cubicBezTo>
                    <a:pt x="0" y="17741"/>
                    <a:pt x="17741" y="0"/>
                    <a:pt x="39627" y="0"/>
                  </a:cubicBezTo>
                  <a:lnTo>
                    <a:pt x="336010" y="0"/>
                  </a:lnTo>
                  <a:cubicBezTo>
                    <a:pt x="357896" y="0"/>
                    <a:pt x="375637" y="17741"/>
                    <a:pt x="375637" y="39627"/>
                  </a:cubicBezTo>
                  <a:close/>
                </a:path>
              </a:pathLst>
            </a:custGeom>
            <a:solidFill>
              <a:srgbClr val="00A19C"/>
            </a:solidFill>
          </p:spPr>
        </p:sp>
        <p:sp>
          <p:nvSpPr>
            <p:cNvPr name="TextBox 14" id="14"/>
            <p:cNvSpPr txBox="true"/>
            <p:nvPr/>
          </p:nvSpPr>
          <p:spPr>
            <a:xfrm>
              <a:off x="0" y="-57150"/>
              <a:ext cx="375637" cy="401770"/>
            </a:xfrm>
            <a:prstGeom prst="rect">
              <a:avLst/>
            </a:prstGeom>
          </p:spPr>
          <p:txBody>
            <a:bodyPr anchor="ctr" rtlCol="false" tIns="58722" lIns="58722" bIns="58722" rIns="58722"/>
            <a:lstStyle/>
            <a:p>
              <a:pPr algn="ctr">
                <a:lnSpc>
                  <a:spcPts val="2763"/>
                </a:lnSpc>
              </a:pPr>
            </a:p>
          </p:txBody>
        </p:sp>
      </p:grpSp>
      <p:grpSp>
        <p:nvGrpSpPr>
          <p:cNvPr name="Group 15" id="15"/>
          <p:cNvGrpSpPr/>
          <p:nvPr/>
        </p:nvGrpSpPr>
        <p:grpSpPr>
          <a:xfrm rot="-5400000">
            <a:off x="712312" y="7827240"/>
            <a:ext cx="1526338" cy="1864746"/>
            <a:chOff x="0" y="0"/>
            <a:chExt cx="375637" cy="458920"/>
          </a:xfrm>
        </p:grpSpPr>
        <p:sp>
          <p:nvSpPr>
            <p:cNvPr name="Freeform 16" id="16"/>
            <p:cNvSpPr/>
            <p:nvPr/>
          </p:nvSpPr>
          <p:spPr>
            <a:xfrm flipH="false" flipV="false" rot="0">
              <a:off x="0" y="0"/>
              <a:ext cx="375637" cy="450974"/>
            </a:xfrm>
            <a:custGeom>
              <a:avLst/>
              <a:gdLst/>
              <a:ahLst/>
              <a:cxnLst/>
              <a:rect r="r" b="b" t="t" l="l"/>
              <a:pathLst>
                <a:path h="450974" w="375637">
                  <a:moveTo>
                    <a:pt x="375637" y="39627"/>
                  </a:moveTo>
                  <a:lnTo>
                    <a:pt x="375637" y="304994"/>
                  </a:lnTo>
                  <a:cubicBezTo>
                    <a:pt x="375637" y="329601"/>
                    <a:pt x="362807" y="352428"/>
                    <a:pt x="341786" y="365221"/>
                  </a:cubicBezTo>
                  <a:lnTo>
                    <a:pt x="221670" y="438320"/>
                  </a:lnTo>
                  <a:cubicBezTo>
                    <a:pt x="200876" y="450974"/>
                    <a:pt x="174761" y="450974"/>
                    <a:pt x="153968" y="438320"/>
                  </a:cubicBezTo>
                  <a:lnTo>
                    <a:pt x="33851" y="365221"/>
                  </a:lnTo>
                  <a:cubicBezTo>
                    <a:pt x="12830" y="352428"/>
                    <a:pt x="0" y="329601"/>
                    <a:pt x="0" y="304994"/>
                  </a:cubicBezTo>
                  <a:lnTo>
                    <a:pt x="0" y="39627"/>
                  </a:lnTo>
                  <a:cubicBezTo>
                    <a:pt x="0" y="17741"/>
                    <a:pt x="17741" y="0"/>
                    <a:pt x="39627" y="0"/>
                  </a:cubicBezTo>
                  <a:lnTo>
                    <a:pt x="336010" y="0"/>
                  </a:lnTo>
                  <a:cubicBezTo>
                    <a:pt x="357896" y="0"/>
                    <a:pt x="375637" y="17741"/>
                    <a:pt x="375637" y="39627"/>
                  </a:cubicBezTo>
                  <a:close/>
                </a:path>
              </a:pathLst>
            </a:custGeom>
            <a:solidFill>
              <a:srgbClr val="EE312F"/>
            </a:solidFill>
          </p:spPr>
        </p:sp>
        <p:sp>
          <p:nvSpPr>
            <p:cNvPr name="TextBox 17" id="17"/>
            <p:cNvSpPr txBox="true"/>
            <p:nvPr/>
          </p:nvSpPr>
          <p:spPr>
            <a:xfrm>
              <a:off x="0" y="-57150"/>
              <a:ext cx="375637" cy="401770"/>
            </a:xfrm>
            <a:prstGeom prst="rect">
              <a:avLst/>
            </a:prstGeom>
          </p:spPr>
          <p:txBody>
            <a:bodyPr anchor="ctr" rtlCol="false" tIns="58722" lIns="58722" bIns="58722" rIns="58722"/>
            <a:lstStyle/>
            <a:p>
              <a:pPr algn="ctr">
                <a:lnSpc>
                  <a:spcPts val="2763"/>
                </a:lnSpc>
              </a:pPr>
            </a:p>
          </p:txBody>
        </p:sp>
      </p:grpSp>
      <p:grpSp>
        <p:nvGrpSpPr>
          <p:cNvPr name="Group 18" id="18"/>
          <p:cNvGrpSpPr/>
          <p:nvPr/>
        </p:nvGrpSpPr>
        <p:grpSpPr>
          <a:xfrm rot="-5400000">
            <a:off x="2553516" y="4947291"/>
            <a:ext cx="201694" cy="20169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20419A"/>
            </a:solidFill>
            <a:ln cap="sq">
              <a:noFill/>
              <a:prstDash val="solid"/>
              <a:miter/>
            </a:ln>
          </p:spPr>
        </p:sp>
        <p:sp>
          <p:nvSpPr>
            <p:cNvPr name="TextBox 20" id="20"/>
            <p:cNvSpPr txBox="true"/>
            <p:nvPr/>
          </p:nvSpPr>
          <p:spPr>
            <a:xfrm>
              <a:off x="76200" y="19050"/>
              <a:ext cx="660400" cy="717550"/>
            </a:xfrm>
            <a:prstGeom prst="rect">
              <a:avLst/>
            </a:prstGeom>
          </p:spPr>
          <p:txBody>
            <a:bodyPr anchor="ctr" rtlCol="false" tIns="58722" lIns="58722" bIns="58722" rIns="58722"/>
            <a:lstStyle/>
            <a:p>
              <a:pPr algn="ctr" marL="0" indent="0" lvl="0">
                <a:lnSpc>
                  <a:spcPts val="2763"/>
                </a:lnSpc>
                <a:spcBef>
                  <a:spcPct val="0"/>
                </a:spcBef>
              </a:pPr>
            </a:p>
          </p:txBody>
        </p:sp>
      </p:grpSp>
      <p:grpSp>
        <p:nvGrpSpPr>
          <p:cNvPr name="Group 21" id="21"/>
          <p:cNvGrpSpPr/>
          <p:nvPr/>
        </p:nvGrpSpPr>
        <p:grpSpPr>
          <a:xfrm rot="-5400000">
            <a:off x="2553516" y="6802118"/>
            <a:ext cx="201694" cy="201694"/>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00A19C"/>
            </a:solidFill>
            <a:ln cap="sq">
              <a:noFill/>
              <a:prstDash val="solid"/>
              <a:miter/>
            </a:ln>
          </p:spPr>
        </p:sp>
        <p:sp>
          <p:nvSpPr>
            <p:cNvPr name="TextBox 23" id="23"/>
            <p:cNvSpPr txBox="true"/>
            <p:nvPr/>
          </p:nvSpPr>
          <p:spPr>
            <a:xfrm>
              <a:off x="76200" y="19050"/>
              <a:ext cx="660400" cy="717550"/>
            </a:xfrm>
            <a:prstGeom prst="rect">
              <a:avLst/>
            </a:prstGeom>
          </p:spPr>
          <p:txBody>
            <a:bodyPr anchor="ctr" rtlCol="false" tIns="58722" lIns="58722" bIns="58722" rIns="58722"/>
            <a:lstStyle/>
            <a:p>
              <a:pPr algn="ctr" marL="0" indent="0" lvl="0">
                <a:lnSpc>
                  <a:spcPts val="2763"/>
                </a:lnSpc>
                <a:spcBef>
                  <a:spcPct val="0"/>
                </a:spcBef>
              </a:pPr>
            </a:p>
          </p:txBody>
        </p:sp>
      </p:grpSp>
      <p:grpSp>
        <p:nvGrpSpPr>
          <p:cNvPr name="Group 24" id="24"/>
          <p:cNvGrpSpPr/>
          <p:nvPr/>
        </p:nvGrpSpPr>
        <p:grpSpPr>
          <a:xfrm rot="-5400000">
            <a:off x="2553516" y="8658766"/>
            <a:ext cx="201694" cy="201694"/>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EC461C"/>
            </a:solidFill>
            <a:ln cap="sq">
              <a:noFill/>
              <a:prstDash val="solid"/>
              <a:miter/>
            </a:ln>
          </p:spPr>
        </p:sp>
        <p:sp>
          <p:nvSpPr>
            <p:cNvPr name="TextBox 26" id="26"/>
            <p:cNvSpPr txBox="true"/>
            <p:nvPr/>
          </p:nvSpPr>
          <p:spPr>
            <a:xfrm>
              <a:off x="76200" y="19050"/>
              <a:ext cx="660400" cy="717550"/>
            </a:xfrm>
            <a:prstGeom prst="rect">
              <a:avLst/>
            </a:prstGeom>
          </p:spPr>
          <p:txBody>
            <a:bodyPr anchor="ctr" rtlCol="false" tIns="58722" lIns="58722" bIns="58722" rIns="58722"/>
            <a:lstStyle/>
            <a:p>
              <a:pPr algn="ctr" marL="0" indent="0" lvl="0">
                <a:lnSpc>
                  <a:spcPts val="2763"/>
                </a:lnSpc>
                <a:spcBef>
                  <a:spcPct val="0"/>
                </a:spcBef>
              </a:pPr>
            </a:p>
          </p:txBody>
        </p:sp>
      </p:grpSp>
      <p:sp>
        <p:nvSpPr>
          <p:cNvPr name="Freeform 27" id="27"/>
          <p:cNvSpPr/>
          <p:nvPr/>
        </p:nvSpPr>
        <p:spPr>
          <a:xfrm flipH="false" flipV="false" rot="0">
            <a:off x="4477812" y="5032986"/>
            <a:ext cx="6077303" cy="1869980"/>
          </a:xfrm>
          <a:custGeom>
            <a:avLst/>
            <a:gdLst/>
            <a:ahLst/>
            <a:cxnLst/>
            <a:rect r="r" b="b" t="t" l="l"/>
            <a:pathLst>
              <a:path h="1869980" w="6077303">
                <a:moveTo>
                  <a:pt x="0" y="0"/>
                </a:moveTo>
                <a:lnTo>
                  <a:pt x="6077303" y="0"/>
                </a:lnTo>
                <a:lnTo>
                  <a:pt x="6077303" y="1869980"/>
                </a:lnTo>
                <a:lnTo>
                  <a:pt x="0" y="1869980"/>
                </a:lnTo>
                <a:lnTo>
                  <a:pt x="0" y="0"/>
                </a:lnTo>
                <a:close/>
              </a:path>
            </a:pathLst>
          </a:custGeom>
          <a:blipFill>
            <a:blip r:embed="rId2">
              <a:alphaModFix amt="53000"/>
              <a:extLst>
                <a:ext uri="{96DAC541-7B7A-43D3-8B79-37D633B846F1}">
                  <asvg:svgBlip xmlns:asvg="http://schemas.microsoft.com/office/drawing/2016/SVG/main" r:embed="rId3"/>
                </a:ext>
              </a:extLst>
            </a:blip>
            <a:stretch>
              <a:fillRect l="0" t="-82402" r="0" b="0"/>
            </a:stretch>
          </a:blipFill>
          <a:ln cap="sq">
            <a:noFill/>
            <a:prstDash val="solid"/>
            <a:miter/>
          </a:ln>
        </p:spPr>
      </p:sp>
      <p:sp>
        <p:nvSpPr>
          <p:cNvPr name="Freeform 28" id="28"/>
          <p:cNvSpPr/>
          <p:nvPr/>
        </p:nvSpPr>
        <p:spPr>
          <a:xfrm flipH="false" flipV="false" rot="0">
            <a:off x="4477812" y="6902966"/>
            <a:ext cx="6077303" cy="1869980"/>
          </a:xfrm>
          <a:custGeom>
            <a:avLst/>
            <a:gdLst/>
            <a:ahLst/>
            <a:cxnLst/>
            <a:rect r="r" b="b" t="t" l="l"/>
            <a:pathLst>
              <a:path h="1869980" w="6077303">
                <a:moveTo>
                  <a:pt x="0" y="0"/>
                </a:moveTo>
                <a:lnTo>
                  <a:pt x="6077303" y="0"/>
                </a:lnTo>
                <a:lnTo>
                  <a:pt x="6077303" y="1869979"/>
                </a:lnTo>
                <a:lnTo>
                  <a:pt x="0" y="1869979"/>
                </a:lnTo>
                <a:lnTo>
                  <a:pt x="0" y="0"/>
                </a:lnTo>
                <a:close/>
              </a:path>
            </a:pathLst>
          </a:custGeom>
          <a:blipFill>
            <a:blip r:embed="rId2">
              <a:alphaModFix amt="53000"/>
              <a:extLst>
                <a:ext uri="{96DAC541-7B7A-43D3-8B79-37D633B846F1}">
                  <asvg:svgBlip xmlns:asvg="http://schemas.microsoft.com/office/drawing/2016/SVG/main" r:embed="rId3"/>
                </a:ext>
              </a:extLst>
            </a:blip>
            <a:stretch>
              <a:fillRect l="0" t="-82402" r="0" b="0"/>
            </a:stretch>
          </a:blipFill>
          <a:ln cap="sq">
            <a:noFill/>
            <a:prstDash val="solid"/>
            <a:miter/>
          </a:ln>
        </p:spPr>
      </p:sp>
      <p:sp>
        <p:nvSpPr>
          <p:cNvPr name="Freeform 29" id="29"/>
          <p:cNvSpPr/>
          <p:nvPr/>
        </p:nvSpPr>
        <p:spPr>
          <a:xfrm flipH="false" flipV="false" rot="0">
            <a:off x="4477812" y="8841918"/>
            <a:ext cx="6077303" cy="1869980"/>
          </a:xfrm>
          <a:custGeom>
            <a:avLst/>
            <a:gdLst/>
            <a:ahLst/>
            <a:cxnLst/>
            <a:rect r="r" b="b" t="t" l="l"/>
            <a:pathLst>
              <a:path h="1869980" w="6077303">
                <a:moveTo>
                  <a:pt x="0" y="0"/>
                </a:moveTo>
                <a:lnTo>
                  <a:pt x="6077303" y="0"/>
                </a:lnTo>
                <a:lnTo>
                  <a:pt x="6077303" y="1869980"/>
                </a:lnTo>
                <a:lnTo>
                  <a:pt x="0" y="1869980"/>
                </a:lnTo>
                <a:lnTo>
                  <a:pt x="0" y="0"/>
                </a:lnTo>
                <a:close/>
              </a:path>
            </a:pathLst>
          </a:custGeom>
          <a:blipFill>
            <a:blip r:embed="rId2">
              <a:alphaModFix amt="53000"/>
              <a:extLst>
                <a:ext uri="{96DAC541-7B7A-43D3-8B79-37D633B846F1}">
                  <asvg:svgBlip xmlns:asvg="http://schemas.microsoft.com/office/drawing/2016/SVG/main" r:embed="rId3"/>
                </a:ext>
              </a:extLst>
            </a:blip>
            <a:stretch>
              <a:fillRect l="0" t="-82402" r="0" b="0"/>
            </a:stretch>
          </a:blipFill>
          <a:ln cap="sq">
            <a:noFill/>
            <a:prstDash val="solid"/>
            <a:miter/>
          </a:ln>
        </p:spPr>
      </p:sp>
      <p:grpSp>
        <p:nvGrpSpPr>
          <p:cNvPr name="Group 30" id="30"/>
          <p:cNvGrpSpPr/>
          <p:nvPr/>
        </p:nvGrpSpPr>
        <p:grpSpPr>
          <a:xfrm rot="5400000">
            <a:off x="6501374" y="684466"/>
            <a:ext cx="1526338" cy="8727343"/>
            <a:chOff x="0" y="0"/>
            <a:chExt cx="375637" cy="2147829"/>
          </a:xfrm>
        </p:grpSpPr>
        <p:sp>
          <p:nvSpPr>
            <p:cNvPr name="Freeform 31" id="31"/>
            <p:cNvSpPr/>
            <p:nvPr/>
          </p:nvSpPr>
          <p:spPr>
            <a:xfrm flipH="false" flipV="false" rot="0">
              <a:off x="0" y="0"/>
              <a:ext cx="375637" cy="2139883"/>
            </a:xfrm>
            <a:custGeom>
              <a:avLst/>
              <a:gdLst/>
              <a:ahLst/>
              <a:cxnLst/>
              <a:rect r="r" b="b" t="t" l="l"/>
              <a:pathLst>
                <a:path h="2139883" w="375637">
                  <a:moveTo>
                    <a:pt x="375637" y="39627"/>
                  </a:moveTo>
                  <a:lnTo>
                    <a:pt x="375637" y="1993903"/>
                  </a:lnTo>
                  <a:cubicBezTo>
                    <a:pt x="375637" y="2018510"/>
                    <a:pt x="362807" y="2041337"/>
                    <a:pt x="341786" y="2054130"/>
                  </a:cubicBezTo>
                  <a:lnTo>
                    <a:pt x="221670" y="2127229"/>
                  </a:lnTo>
                  <a:cubicBezTo>
                    <a:pt x="200876" y="2139883"/>
                    <a:pt x="174761" y="2139883"/>
                    <a:pt x="153968" y="2127229"/>
                  </a:cubicBezTo>
                  <a:lnTo>
                    <a:pt x="33851" y="2054130"/>
                  </a:lnTo>
                  <a:cubicBezTo>
                    <a:pt x="12830" y="2041337"/>
                    <a:pt x="0" y="2018510"/>
                    <a:pt x="0" y="1993903"/>
                  </a:cubicBezTo>
                  <a:lnTo>
                    <a:pt x="0" y="39627"/>
                  </a:lnTo>
                  <a:cubicBezTo>
                    <a:pt x="0" y="17741"/>
                    <a:pt x="17741" y="0"/>
                    <a:pt x="39627" y="0"/>
                  </a:cubicBezTo>
                  <a:lnTo>
                    <a:pt x="336010" y="0"/>
                  </a:lnTo>
                  <a:cubicBezTo>
                    <a:pt x="357896" y="0"/>
                    <a:pt x="375637" y="17741"/>
                    <a:pt x="375637" y="39627"/>
                  </a:cubicBezTo>
                  <a:close/>
                </a:path>
              </a:pathLst>
            </a:custGeom>
            <a:solidFill>
              <a:srgbClr val="20419A"/>
            </a:solidFill>
            <a:ln cap="sq">
              <a:noFill/>
              <a:prstDash val="solid"/>
              <a:miter/>
            </a:ln>
          </p:spPr>
        </p:sp>
        <p:sp>
          <p:nvSpPr>
            <p:cNvPr name="TextBox 32" id="32"/>
            <p:cNvSpPr txBox="true"/>
            <p:nvPr/>
          </p:nvSpPr>
          <p:spPr>
            <a:xfrm>
              <a:off x="0" y="-57150"/>
              <a:ext cx="375637" cy="2090679"/>
            </a:xfrm>
            <a:prstGeom prst="rect">
              <a:avLst/>
            </a:prstGeom>
          </p:spPr>
          <p:txBody>
            <a:bodyPr anchor="ctr" rtlCol="false" tIns="58722" lIns="58722" bIns="58722" rIns="58722"/>
            <a:lstStyle/>
            <a:p>
              <a:pPr algn="ctr" marL="0" indent="0" lvl="0">
                <a:lnSpc>
                  <a:spcPts val="2763"/>
                </a:lnSpc>
                <a:spcBef>
                  <a:spcPct val="0"/>
                </a:spcBef>
              </a:pPr>
            </a:p>
          </p:txBody>
        </p:sp>
      </p:grpSp>
      <p:grpSp>
        <p:nvGrpSpPr>
          <p:cNvPr name="Group 33" id="33"/>
          <p:cNvGrpSpPr/>
          <p:nvPr/>
        </p:nvGrpSpPr>
        <p:grpSpPr>
          <a:xfrm rot="5400000">
            <a:off x="6501374" y="2539294"/>
            <a:ext cx="1526338" cy="8727343"/>
            <a:chOff x="0" y="0"/>
            <a:chExt cx="375637" cy="2147829"/>
          </a:xfrm>
        </p:grpSpPr>
        <p:sp>
          <p:nvSpPr>
            <p:cNvPr name="Freeform 34" id="34"/>
            <p:cNvSpPr/>
            <p:nvPr/>
          </p:nvSpPr>
          <p:spPr>
            <a:xfrm flipH="false" flipV="false" rot="0">
              <a:off x="0" y="0"/>
              <a:ext cx="375637" cy="2139883"/>
            </a:xfrm>
            <a:custGeom>
              <a:avLst/>
              <a:gdLst/>
              <a:ahLst/>
              <a:cxnLst/>
              <a:rect r="r" b="b" t="t" l="l"/>
              <a:pathLst>
                <a:path h="2139883" w="375637">
                  <a:moveTo>
                    <a:pt x="375637" y="39627"/>
                  </a:moveTo>
                  <a:lnTo>
                    <a:pt x="375637" y="1993903"/>
                  </a:lnTo>
                  <a:cubicBezTo>
                    <a:pt x="375637" y="2018510"/>
                    <a:pt x="362807" y="2041337"/>
                    <a:pt x="341786" y="2054130"/>
                  </a:cubicBezTo>
                  <a:lnTo>
                    <a:pt x="221670" y="2127229"/>
                  </a:lnTo>
                  <a:cubicBezTo>
                    <a:pt x="200876" y="2139883"/>
                    <a:pt x="174761" y="2139883"/>
                    <a:pt x="153968" y="2127229"/>
                  </a:cubicBezTo>
                  <a:lnTo>
                    <a:pt x="33851" y="2054130"/>
                  </a:lnTo>
                  <a:cubicBezTo>
                    <a:pt x="12830" y="2041337"/>
                    <a:pt x="0" y="2018510"/>
                    <a:pt x="0" y="1993903"/>
                  </a:cubicBezTo>
                  <a:lnTo>
                    <a:pt x="0" y="39627"/>
                  </a:lnTo>
                  <a:cubicBezTo>
                    <a:pt x="0" y="17741"/>
                    <a:pt x="17741" y="0"/>
                    <a:pt x="39627" y="0"/>
                  </a:cubicBezTo>
                  <a:lnTo>
                    <a:pt x="336010" y="0"/>
                  </a:lnTo>
                  <a:cubicBezTo>
                    <a:pt x="357896" y="0"/>
                    <a:pt x="375637" y="17741"/>
                    <a:pt x="375637" y="39627"/>
                  </a:cubicBezTo>
                  <a:close/>
                </a:path>
              </a:pathLst>
            </a:custGeom>
            <a:solidFill>
              <a:srgbClr val="00A19C"/>
            </a:solidFill>
            <a:ln cap="sq">
              <a:noFill/>
              <a:prstDash val="solid"/>
              <a:miter/>
            </a:ln>
          </p:spPr>
        </p:sp>
        <p:sp>
          <p:nvSpPr>
            <p:cNvPr name="TextBox 35" id="35"/>
            <p:cNvSpPr txBox="true"/>
            <p:nvPr/>
          </p:nvSpPr>
          <p:spPr>
            <a:xfrm>
              <a:off x="0" y="-57150"/>
              <a:ext cx="375637" cy="2090679"/>
            </a:xfrm>
            <a:prstGeom prst="rect">
              <a:avLst/>
            </a:prstGeom>
          </p:spPr>
          <p:txBody>
            <a:bodyPr anchor="ctr" rtlCol="false" tIns="58722" lIns="58722" bIns="58722" rIns="58722"/>
            <a:lstStyle/>
            <a:p>
              <a:pPr algn="ctr" marL="0" indent="0" lvl="0">
                <a:lnSpc>
                  <a:spcPts val="2763"/>
                </a:lnSpc>
                <a:spcBef>
                  <a:spcPct val="0"/>
                </a:spcBef>
              </a:pPr>
            </a:p>
          </p:txBody>
        </p:sp>
      </p:grpSp>
      <p:grpSp>
        <p:nvGrpSpPr>
          <p:cNvPr name="Group 36" id="36"/>
          <p:cNvGrpSpPr/>
          <p:nvPr/>
        </p:nvGrpSpPr>
        <p:grpSpPr>
          <a:xfrm rot="5400000">
            <a:off x="6501374" y="4395942"/>
            <a:ext cx="1526338" cy="8727343"/>
            <a:chOff x="0" y="0"/>
            <a:chExt cx="375637" cy="2147829"/>
          </a:xfrm>
        </p:grpSpPr>
        <p:sp>
          <p:nvSpPr>
            <p:cNvPr name="Freeform 37" id="37"/>
            <p:cNvSpPr/>
            <p:nvPr/>
          </p:nvSpPr>
          <p:spPr>
            <a:xfrm flipH="false" flipV="false" rot="0">
              <a:off x="0" y="0"/>
              <a:ext cx="375637" cy="2139883"/>
            </a:xfrm>
            <a:custGeom>
              <a:avLst/>
              <a:gdLst/>
              <a:ahLst/>
              <a:cxnLst/>
              <a:rect r="r" b="b" t="t" l="l"/>
              <a:pathLst>
                <a:path h="2139883" w="375637">
                  <a:moveTo>
                    <a:pt x="375637" y="39627"/>
                  </a:moveTo>
                  <a:lnTo>
                    <a:pt x="375637" y="1993903"/>
                  </a:lnTo>
                  <a:cubicBezTo>
                    <a:pt x="375637" y="2018510"/>
                    <a:pt x="362807" y="2041337"/>
                    <a:pt x="341786" y="2054130"/>
                  </a:cubicBezTo>
                  <a:lnTo>
                    <a:pt x="221670" y="2127229"/>
                  </a:lnTo>
                  <a:cubicBezTo>
                    <a:pt x="200876" y="2139883"/>
                    <a:pt x="174761" y="2139883"/>
                    <a:pt x="153968" y="2127229"/>
                  </a:cubicBezTo>
                  <a:lnTo>
                    <a:pt x="33851" y="2054130"/>
                  </a:lnTo>
                  <a:cubicBezTo>
                    <a:pt x="12830" y="2041337"/>
                    <a:pt x="0" y="2018510"/>
                    <a:pt x="0" y="1993903"/>
                  </a:cubicBezTo>
                  <a:lnTo>
                    <a:pt x="0" y="39627"/>
                  </a:lnTo>
                  <a:cubicBezTo>
                    <a:pt x="0" y="17741"/>
                    <a:pt x="17741" y="0"/>
                    <a:pt x="39627" y="0"/>
                  </a:cubicBezTo>
                  <a:lnTo>
                    <a:pt x="336010" y="0"/>
                  </a:lnTo>
                  <a:cubicBezTo>
                    <a:pt x="357896" y="0"/>
                    <a:pt x="375637" y="17741"/>
                    <a:pt x="375637" y="39627"/>
                  </a:cubicBezTo>
                  <a:close/>
                </a:path>
              </a:pathLst>
            </a:custGeom>
            <a:solidFill>
              <a:srgbClr val="EE312F"/>
            </a:solidFill>
            <a:ln cap="sq">
              <a:noFill/>
              <a:prstDash val="solid"/>
              <a:miter/>
            </a:ln>
          </p:spPr>
        </p:sp>
        <p:sp>
          <p:nvSpPr>
            <p:cNvPr name="TextBox 38" id="38"/>
            <p:cNvSpPr txBox="true"/>
            <p:nvPr/>
          </p:nvSpPr>
          <p:spPr>
            <a:xfrm>
              <a:off x="0" y="-57150"/>
              <a:ext cx="375637" cy="2090679"/>
            </a:xfrm>
            <a:prstGeom prst="rect">
              <a:avLst/>
            </a:prstGeom>
          </p:spPr>
          <p:txBody>
            <a:bodyPr anchor="ctr" rtlCol="false" tIns="58722" lIns="58722" bIns="58722" rIns="58722"/>
            <a:lstStyle/>
            <a:p>
              <a:pPr algn="ctr" marL="0" indent="0" lvl="0">
                <a:lnSpc>
                  <a:spcPts val="2763"/>
                </a:lnSpc>
                <a:spcBef>
                  <a:spcPct val="0"/>
                </a:spcBef>
              </a:pPr>
            </a:p>
          </p:txBody>
        </p:sp>
      </p:grpSp>
      <p:sp>
        <p:nvSpPr>
          <p:cNvPr name="AutoShape 39" id="39"/>
          <p:cNvSpPr/>
          <p:nvPr/>
        </p:nvSpPr>
        <p:spPr>
          <a:xfrm>
            <a:off x="6130497" y="4512289"/>
            <a:ext cx="0" cy="1071697"/>
          </a:xfrm>
          <a:prstGeom prst="line">
            <a:avLst/>
          </a:prstGeom>
          <a:ln cap="flat" w="47625">
            <a:solidFill>
              <a:srgbClr val="ECF0F3"/>
            </a:solidFill>
            <a:prstDash val="solid"/>
            <a:headEnd type="none" len="sm" w="sm"/>
            <a:tailEnd type="none" len="sm" w="sm"/>
          </a:ln>
        </p:spPr>
      </p:sp>
      <p:sp>
        <p:nvSpPr>
          <p:cNvPr name="AutoShape 40" id="40"/>
          <p:cNvSpPr/>
          <p:nvPr/>
        </p:nvSpPr>
        <p:spPr>
          <a:xfrm>
            <a:off x="6130497" y="6367117"/>
            <a:ext cx="0" cy="1071697"/>
          </a:xfrm>
          <a:prstGeom prst="line">
            <a:avLst/>
          </a:prstGeom>
          <a:ln cap="flat" w="47625">
            <a:solidFill>
              <a:srgbClr val="ECF0F3"/>
            </a:solidFill>
            <a:prstDash val="solid"/>
            <a:headEnd type="none" len="sm" w="sm"/>
            <a:tailEnd type="none" len="sm" w="sm"/>
          </a:ln>
        </p:spPr>
      </p:sp>
      <p:sp>
        <p:nvSpPr>
          <p:cNvPr name="AutoShape 41" id="41"/>
          <p:cNvSpPr/>
          <p:nvPr/>
        </p:nvSpPr>
        <p:spPr>
          <a:xfrm>
            <a:off x="6130497" y="8223765"/>
            <a:ext cx="0" cy="1071697"/>
          </a:xfrm>
          <a:prstGeom prst="line">
            <a:avLst/>
          </a:prstGeom>
          <a:ln cap="flat" w="47625">
            <a:solidFill>
              <a:srgbClr val="ECF0F3"/>
            </a:solidFill>
            <a:prstDash val="solid"/>
            <a:headEnd type="none" len="sm" w="sm"/>
            <a:tailEnd type="none" len="sm" w="sm"/>
          </a:ln>
        </p:spPr>
      </p:sp>
      <p:sp>
        <p:nvSpPr>
          <p:cNvPr name="TextBox 42" id="42"/>
          <p:cNvSpPr txBox="true"/>
          <p:nvPr/>
        </p:nvSpPr>
        <p:spPr>
          <a:xfrm rot="0">
            <a:off x="6493837" y="4305473"/>
            <a:ext cx="4830342" cy="1486671"/>
          </a:xfrm>
          <a:prstGeom prst="rect">
            <a:avLst/>
          </a:prstGeom>
        </p:spPr>
        <p:txBody>
          <a:bodyPr anchor="t" rtlCol="false" tIns="0" lIns="0" bIns="0" rIns="0">
            <a:spAutoFit/>
          </a:bodyPr>
          <a:lstStyle/>
          <a:p>
            <a:pPr algn="l" marL="0" indent="0" lvl="0">
              <a:lnSpc>
                <a:spcPts val="2969"/>
              </a:lnSpc>
            </a:pPr>
            <a:r>
              <a:rPr lang="en-US" b="true" sz="1979">
                <a:solidFill>
                  <a:srgbClr val="FFFFFF"/>
                </a:solidFill>
                <a:latin typeface="Poppins Bold"/>
                <a:ea typeface="Poppins Bold"/>
                <a:cs typeface="Poppins Bold"/>
                <a:sym typeface="Poppins Bold"/>
              </a:rPr>
              <a:t>Improve the integration between the mobile app and hardware components for more stable real-time communication and response.</a:t>
            </a:r>
          </a:p>
        </p:txBody>
      </p:sp>
      <p:sp>
        <p:nvSpPr>
          <p:cNvPr name="TextBox 43" id="43"/>
          <p:cNvSpPr txBox="true"/>
          <p:nvPr/>
        </p:nvSpPr>
        <p:spPr>
          <a:xfrm rot="0">
            <a:off x="3274046" y="4443412"/>
            <a:ext cx="2756536" cy="1190625"/>
          </a:xfrm>
          <a:prstGeom prst="rect">
            <a:avLst/>
          </a:prstGeom>
        </p:spPr>
        <p:txBody>
          <a:bodyPr anchor="t" rtlCol="false" tIns="0" lIns="0" bIns="0" rIns="0">
            <a:spAutoFit/>
          </a:bodyPr>
          <a:lstStyle/>
          <a:p>
            <a:pPr algn="ctr" marL="0" indent="0" lvl="1">
              <a:lnSpc>
                <a:spcPts val="3119"/>
              </a:lnSpc>
            </a:pPr>
            <a:r>
              <a:rPr lang="en-US" b="true" sz="2599">
                <a:solidFill>
                  <a:srgbClr val="FFFFFF"/>
                </a:solidFill>
                <a:latin typeface="Poppins Bold"/>
                <a:ea typeface="Poppins Bold"/>
                <a:cs typeface="Poppins Bold"/>
                <a:sym typeface="Poppins Bold"/>
              </a:rPr>
              <a:t>Enhance System Integration</a:t>
            </a:r>
          </a:p>
        </p:txBody>
      </p:sp>
      <p:grpSp>
        <p:nvGrpSpPr>
          <p:cNvPr name="Group 44" id="44"/>
          <p:cNvGrpSpPr/>
          <p:nvPr/>
        </p:nvGrpSpPr>
        <p:grpSpPr>
          <a:xfrm rot="-5400000">
            <a:off x="712312" y="2260937"/>
            <a:ext cx="1526338" cy="1864746"/>
            <a:chOff x="0" y="0"/>
            <a:chExt cx="375637" cy="458920"/>
          </a:xfrm>
        </p:grpSpPr>
        <p:sp>
          <p:nvSpPr>
            <p:cNvPr name="Freeform 45" id="45"/>
            <p:cNvSpPr/>
            <p:nvPr/>
          </p:nvSpPr>
          <p:spPr>
            <a:xfrm flipH="false" flipV="false" rot="0">
              <a:off x="0" y="0"/>
              <a:ext cx="375637" cy="450974"/>
            </a:xfrm>
            <a:custGeom>
              <a:avLst/>
              <a:gdLst/>
              <a:ahLst/>
              <a:cxnLst/>
              <a:rect r="r" b="b" t="t" l="l"/>
              <a:pathLst>
                <a:path h="450974" w="375637">
                  <a:moveTo>
                    <a:pt x="375637" y="39627"/>
                  </a:moveTo>
                  <a:lnTo>
                    <a:pt x="375637" y="304994"/>
                  </a:lnTo>
                  <a:cubicBezTo>
                    <a:pt x="375637" y="329601"/>
                    <a:pt x="362807" y="352428"/>
                    <a:pt x="341786" y="365221"/>
                  </a:cubicBezTo>
                  <a:lnTo>
                    <a:pt x="221670" y="438320"/>
                  </a:lnTo>
                  <a:cubicBezTo>
                    <a:pt x="200876" y="450974"/>
                    <a:pt x="174761" y="450974"/>
                    <a:pt x="153968" y="438320"/>
                  </a:cubicBezTo>
                  <a:lnTo>
                    <a:pt x="33851" y="365221"/>
                  </a:lnTo>
                  <a:cubicBezTo>
                    <a:pt x="12830" y="352428"/>
                    <a:pt x="0" y="329601"/>
                    <a:pt x="0" y="304994"/>
                  </a:cubicBezTo>
                  <a:lnTo>
                    <a:pt x="0" y="39627"/>
                  </a:lnTo>
                  <a:cubicBezTo>
                    <a:pt x="0" y="17741"/>
                    <a:pt x="17741" y="0"/>
                    <a:pt x="39627" y="0"/>
                  </a:cubicBezTo>
                  <a:lnTo>
                    <a:pt x="336010" y="0"/>
                  </a:lnTo>
                  <a:cubicBezTo>
                    <a:pt x="357896" y="0"/>
                    <a:pt x="375637" y="17741"/>
                    <a:pt x="375637" y="39627"/>
                  </a:cubicBezTo>
                  <a:close/>
                </a:path>
              </a:pathLst>
            </a:custGeom>
            <a:solidFill>
              <a:srgbClr val="763F9B"/>
            </a:solidFill>
          </p:spPr>
        </p:sp>
        <p:sp>
          <p:nvSpPr>
            <p:cNvPr name="TextBox 46" id="46"/>
            <p:cNvSpPr txBox="true"/>
            <p:nvPr/>
          </p:nvSpPr>
          <p:spPr>
            <a:xfrm>
              <a:off x="0" y="-57150"/>
              <a:ext cx="375637" cy="401770"/>
            </a:xfrm>
            <a:prstGeom prst="rect">
              <a:avLst/>
            </a:prstGeom>
          </p:spPr>
          <p:txBody>
            <a:bodyPr anchor="ctr" rtlCol="false" tIns="58722" lIns="58722" bIns="58722" rIns="58722"/>
            <a:lstStyle/>
            <a:p>
              <a:pPr algn="ctr">
                <a:lnSpc>
                  <a:spcPts val="2763"/>
                </a:lnSpc>
              </a:pPr>
            </a:p>
          </p:txBody>
        </p:sp>
      </p:grpSp>
      <p:grpSp>
        <p:nvGrpSpPr>
          <p:cNvPr name="Group 47" id="47"/>
          <p:cNvGrpSpPr/>
          <p:nvPr/>
        </p:nvGrpSpPr>
        <p:grpSpPr>
          <a:xfrm rot="-5400000">
            <a:off x="2553516" y="3092463"/>
            <a:ext cx="201694" cy="201694"/>
            <a:chOff x="0" y="0"/>
            <a:chExt cx="812800" cy="812800"/>
          </a:xfrm>
        </p:grpSpPr>
        <p:sp>
          <p:nvSpPr>
            <p:cNvPr name="Freeform 48" id="4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63F9B"/>
            </a:solidFill>
          </p:spPr>
        </p:sp>
        <p:sp>
          <p:nvSpPr>
            <p:cNvPr name="TextBox 49" id="49"/>
            <p:cNvSpPr txBox="true"/>
            <p:nvPr/>
          </p:nvSpPr>
          <p:spPr>
            <a:xfrm>
              <a:off x="76200" y="19050"/>
              <a:ext cx="660400" cy="717550"/>
            </a:xfrm>
            <a:prstGeom prst="rect">
              <a:avLst/>
            </a:prstGeom>
          </p:spPr>
          <p:txBody>
            <a:bodyPr anchor="ctr" rtlCol="false" tIns="58722" lIns="58722" bIns="58722" rIns="58722"/>
            <a:lstStyle/>
            <a:p>
              <a:pPr algn="ctr">
                <a:lnSpc>
                  <a:spcPts val="2763"/>
                </a:lnSpc>
              </a:pPr>
            </a:p>
          </p:txBody>
        </p:sp>
      </p:grpSp>
      <p:sp>
        <p:nvSpPr>
          <p:cNvPr name="Freeform 50" id="50"/>
          <p:cNvSpPr/>
          <p:nvPr/>
        </p:nvSpPr>
        <p:spPr>
          <a:xfrm flipH="false" flipV="false" rot="0">
            <a:off x="4477812" y="3245974"/>
            <a:ext cx="6077303" cy="1869980"/>
          </a:xfrm>
          <a:custGeom>
            <a:avLst/>
            <a:gdLst/>
            <a:ahLst/>
            <a:cxnLst/>
            <a:rect r="r" b="b" t="t" l="l"/>
            <a:pathLst>
              <a:path h="1869980" w="6077303">
                <a:moveTo>
                  <a:pt x="0" y="0"/>
                </a:moveTo>
                <a:lnTo>
                  <a:pt x="6077303" y="0"/>
                </a:lnTo>
                <a:lnTo>
                  <a:pt x="6077303" y="1869980"/>
                </a:lnTo>
                <a:lnTo>
                  <a:pt x="0" y="1869980"/>
                </a:lnTo>
                <a:lnTo>
                  <a:pt x="0" y="0"/>
                </a:lnTo>
                <a:close/>
              </a:path>
            </a:pathLst>
          </a:custGeom>
          <a:blipFill>
            <a:blip r:embed="rId2">
              <a:alphaModFix amt="53000"/>
              <a:extLst>
                <a:ext uri="{96DAC541-7B7A-43D3-8B79-37D633B846F1}">
                  <asvg:svgBlip xmlns:asvg="http://schemas.microsoft.com/office/drawing/2016/SVG/main" r:embed="rId3"/>
                </a:ext>
              </a:extLst>
            </a:blip>
            <a:stretch>
              <a:fillRect l="0" t="-82402" r="0" b="0"/>
            </a:stretch>
          </a:blipFill>
          <a:ln cap="sq">
            <a:noFill/>
            <a:prstDash val="solid"/>
            <a:miter/>
          </a:ln>
        </p:spPr>
      </p:sp>
      <p:grpSp>
        <p:nvGrpSpPr>
          <p:cNvPr name="Group 51" id="51"/>
          <p:cNvGrpSpPr/>
          <p:nvPr/>
        </p:nvGrpSpPr>
        <p:grpSpPr>
          <a:xfrm rot="5400000">
            <a:off x="6501374" y="-1170361"/>
            <a:ext cx="1526338" cy="8727343"/>
            <a:chOff x="0" y="0"/>
            <a:chExt cx="375637" cy="2147829"/>
          </a:xfrm>
        </p:grpSpPr>
        <p:sp>
          <p:nvSpPr>
            <p:cNvPr name="Freeform 52" id="52"/>
            <p:cNvSpPr/>
            <p:nvPr/>
          </p:nvSpPr>
          <p:spPr>
            <a:xfrm flipH="false" flipV="false" rot="0">
              <a:off x="0" y="0"/>
              <a:ext cx="375637" cy="2139883"/>
            </a:xfrm>
            <a:custGeom>
              <a:avLst/>
              <a:gdLst/>
              <a:ahLst/>
              <a:cxnLst/>
              <a:rect r="r" b="b" t="t" l="l"/>
              <a:pathLst>
                <a:path h="2139883" w="375637">
                  <a:moveTo>
                    <a:pt x="375637" y="39627"/>
                  </a:moveTo>
                  <a:lnTo>
                    <a:pt x="375637" y="1993903"/>
                  </a:lnTo>
                  <a:cubicBezTo>
                    <a:pt x="375637" y="2018510"/>
                    <a:pt x="362807" y="2041337"/>
                    <a:pt x="341786" y="2054130"/>
                  </a:cubicBezTo>
                  <a:lnTo>
                    <a:pt x="221670" y="2127229"/>
                  </a:lnTo>
                  <a:cubicBezTo>
                    <a:pt x="200876" y="2139883"/>
                    <a:pt x="174761" y="2139883"/>
                    <a:pt x="153968" y="2127229"/>
                  </a:cubicBezTo>
                  <a:lnTo>
                    <a:pt x="33851" y="2054130"/>
                  </a:lnTo>
                  <a:cubicBezTo>
                    <a:pt x="12830" y="2041337"/>
                    <a:pt x="0" y="2018510"/>
                    <a:pt x="0" y="1993903"/>
                  </a:cubicBezTo>
                  <a:lnTo>
                    <a:pt x="0" y="39627"/>
                  </a:lnTo>
                  <a:cubicBezTo>
                    <a:pt x="0" y="17741"/>
                    <a:pt x="17741" y="0"/>
                    <a:pt x="39627" y="0"/>
                  </a:cubicBezTo>
                  <a:lnTo>
                    <a:pt x="336010" y="0"/>
                  </a:lnTo>
                  <a:cubicBezTo>
                    <a:pt x="357896" y="0"/>
                    <a:pt x="375637" y="17741"/>
                    <a:pt x="375637" y="39627"/>
                  </a:cubicBezTo>
                  <a:close/>
                </a:path>
              </a:pathLst>
            </a:custGeom>
            <a:solidFill>
              <a:srgbClr val="763F9B"/>
            </a:solidFill>
          </p:spPr>
        </p:sp>
        <p:sp>
          <p:nvSpPr>
            <p:cNvPr name="TextBox 53" id="53"/>
            <p:cNvSpPr txBox="true"/>
            <p:nvPr/>
          </p:nvSpPr>
          <p:spPr>
            <a:xfrm>
              <a:off x="0" y="-57150"/>
              <a:ext cx="375637" cy="2090679"/>
            </a:xfrm>
            <a:prstGeom prst="rect">
              <a:avLst/>
            </a:prstGeom>
          </p:spPr>
          <p:txBody>
            <a:bodyPr anchor="ctr" rtlCol="false" tIns="58722" lIns="58722" bIns="58722" rIns="58722"/>
            <a:lstStyle/>
            <a:p>
              <a:pPr algn="ctr">
                <a:lnSpc>
                  <a:spcPts val="2763"/>
                </a:lnSpc>
              </a:pPr>
            </a:p>
          </p:txBody>
        </p:sp>
      </p:grpSp>
      <p:sp>
        <p:nvSpPr>
          <p:cNvPr name="AutoShape 54" id="54"/>
          <p:cNvSpPr/>
          <p:nvPr/>
        </p:nvSpPr>
        <p:spPr>
          <a:xfrm>
            <a:off x="6130497" y="2657462"/>
            <a:ext cx="0" cy="1071697"/>
          </a:xfrm>
          <a:prstGeom prst="line">
            <a:avLst/>
          </a:prstGeom>
          <a:ln cap="flat" w="47625">
            <a:solidFill>
              <a:srgbClr val="ECF0F3"/>
            </a:solidFill>
            <a:prstDash val="solid"/>
            <a:headEnd type="none" len="sm" w="sm"/>
            <a:tailEnd type="none" len="sm" w="sm"/>
          </a:ln>
        </p:spPr>
      </p:sp>
      <p:sp>
        <p:nvSpPr>
          <p:cNvPr name="AutoShape 55" id="55"/>
          <p:cNvSpPr/>
          <p:nvPr/>
        </p:nvSpPr>
        <p:spPr>
          <a:xfrm>
            <a:off x="11628215" y="3193310"/>
            <a:ext cx="0" cy="5566303"/>
          </a:xfrm>
          <a:prstGeom prst="line">
            <a:avLst/>
          </a:prstGeom>
          <a:ln cap="flat" w="38100">
            <a:solidFill>
              <a:srgbClr val="000000"/>
            </a:solidFill>
            <a:prstDash val="solid"/>
            <a:headEnd type="arrow" len="sm" w="med"/>
            <a:tailEnd type="arrow" len="sm" w="med"/>
          </a:ln>
        </p:spPr>
      </p:sp>
      <p:sp>
        <p:nvSpPr>
          <p:cNvPr name="AutoShape 56" id="56"/>
          <p:cNvSpPr/>
          <p:nvPr/>
        </p:nvSpPr>
        <p:spPr>
          <a:xfrm>
            <a:off x="12784099" y="6130273"/>
            <a:ext cx="1086100" cy="0"/>
          </a:xfrm>
          <a:prstGeom prst="line">
            <a:avLst/>
          </a:prstGeom>
          <a:ln cap="flat" w="38100">
            <a:solidFill>
              <a:srgbClr val="000000"/>
            </a:solidFill>
            <a:prstDash val="solid"/>
            <a:headEnd type="none" len="sm" w="sm"/>
            <a:tailEnd type="arrow" len="sm" w="med"/>
          </a:ln>
        </p:spPr>
      </p:sp>
      <p:grpSp>
        <p:nvGrpSpPr>
          <p:cNvPr name="Group 57" id="57"/>
          <p:cNvGrpSpPr/>
          <p:nvPr/>
        </p:nvGrpSpPr>
        <p:grpSpPr>
          <a:xfrm rot="0">
            <a:off x="13870199" y="5086908"/>
            <a:ext cx="4212117" cy="2105777"/>
            <a:chOff x="0" y="0"/>
            <a:chExt cx="1109364" cy="554608"/>
          </a:xfrm>
        </p:grpSpPr>
        <p:sp>
          <p:nvSpPr>
            <p:cNvPr name="Freeform 58" id="58"/>
            <p:cNvSpPr/>
            <p:nvPr/>
          </p:nvSpPr>
          <p:spPr>
            <a:xfrm flipH="false" flipV="false" rot="0">
              <a:off x="0" y="0"/>
              <a:ext cx="1109364" cy="554608"/>
            </a:xfrm>
            <a:custGeom>
              <a:avLst/>
              <a:gdLst/>
              <a:ahLst/>
              <a:cxnLst/>
              <a:rect r="r" b="b" t="t" l="l"/>
              <a:pathLst>
                <a:path h="554608" w="1109364">
                  <a:moveTo>
                    <a:pt x="93739" y="0"/>
                  </a:moveTo>
                  <a:lnTo>
                    <a:pt x="1015626" y="0"/>
                  </a:lnTo>
                  <a:cubicBezTo>
                    <a:pt x="1067396" y="0"/>
                    <a:pt x="1109364" y="41968"/>
                    <a:pt x="1109364" y="93739"/>
                  </a:cubicBezTo>
                  <a:lnTo>
                    <a:pt x="1109364" y="460869"/>
                  </a:lnTo>
                  <a:cubicBezTo>
                    <a:pt x="1109364" y="512640"/>
                    <a:pt x="1067396" y="554608"/>
                    <a:pt x="1015626" y="554608"/>
                  </a:cubicBezTo>
                  <a:lnTo>
                    <a:pt x="93739" y="554608"/>
                  </a:lnTo>
                  <a:cubicBezTo>
                    <a:pt x="41968" y="554608"/>
                    <a:pt x="0" y="512640"/>
                    <a:pt x="0" y="460869"/>
                  </a:cubicBezTo>
                  <a:lnTo>
                    <a:pt x="0" y="93739"/>
                  </a:lnTo>
                  <a:cubicBezTo>
                    <a:pt x="0" y="41968"/>
                    <a:pt x="41968" y="0"/>
                    <a:pt x="93739" y="0"/>
                  </a:cubicBezTo>
                  <a:close/>
                </a:path>
              </a:pathLst>
            </a:custGeom>
            <a:solidFill>
              <a:srgbClr val="BFD730"/>
            </a:solidFill>
          </p:spPr>
        </p:sp>
        <p:sp>
          <p:nvSpPr>
            <p:cNvPr name="TextBox 59" id="59"/>
            <p:cNvSpPr txBox="true"/>
            <p:nvPr/>
          </p:nvSpPr>
          <p:spPr>
            <a:xfrm>
              <a:off x="0" y="-57150"/>
              <a:ext cx="1109364" cy="611758"/>
            </a:xfrm>
            <a:prstGeom prst="rect">
              <a:avLst/>
            </a:prstGeom>
          </p:spPr>
          <p:txBody>
            <a:bodyPr anchor="ctr" rtlCol="false" tIns="50800" lIns="50800" bIns="50800" rIns="50800"/>
            <a:lstStyle/>
            <a:p>
              <a:pPr algn="ctr">
                <a:lnSpc>
                  <a:spcPts val="2799"/>
                </a:lnSpc>
              </a:pPr>
              <a:r>
                <a:rPr lang="en-US" b="true" sz="1999" spc="63">
                  <a:solidFill>
                    <a:srgbClr val="000000"/>
                  </a:solidFill>
                  <a:latin typeface="Poppins Bold"/>
                  <a:ea typeface="Poppins Bold"/>
                  <a:cs typeface="Poppins Bold"/>
                  <a:sym typeface="Poppins Bold"/>
                </a:rPr>
                <a:t>To achieve all outlined objectives and complete the work within the planned timeline</a:t>
              </a:r>
            </a:p>
          </p:txBody>
        </p:sp>
      </p:grpSp>
      <p:sp>
        <p:nvSpPr>
          <p:cNvPr name="TextBox 60" id="60"/>
          <p:cNvSpPr txBox="true"/>
          <p:nvPr/>
        </p:nvSpPr>
        <p:spPr>
          <a:xfrm rot="0">
            <a:off x="6478159" y="6097549"/>
            <a:ext cx="5074376" cy="1568586"/>
          </a:xfrm>
          <a:prstGeom prst="rect">
            <a:avLst/>
          </a:prstGeom>
        </p:spPr>
        <p:txBody>
          <a:bodyPr anchor="t" rtlCol="false" tIns="0" lIns="0" bIns="0" rIns="0">
            <a:spAutoFit/>
          </a:bodyPr>
          <a:lstStyle/>
          <a:p>
            <a:pPr algn="l" marL="0" indent="0" lvl="0">
              <a:lnSpc>
                <a:spcPts val="3119"/>
              </a:lnSpc>
            </a:pPr>
            <a:r>
              <a:rPr lang="en-US" b="true" sz="2079">
                <a:solidFill>
                  <a:srgbClr val="FFFFFF"/>
                </a:solidFill>
                <a:latin typeface="Poppins Bold"/>
                <a:ea typeface="Poppins Bold"/>
                <a:cs typeface="Poppins Bold"/>
                <a:sym typeface="Poppins Bold"/>
              </a:rPr>
              <a:t>Explore advanced Firebase functions like real-time syncing, cloud functions, and analytics to boost system efficiency.</a:t>
            </a:r>
          </a:p>
        </p:txBody>
      </p:sp>
      <p:sp>
        <p:nvSpPr>
          <p:cNvPr name="TextBox 61" id="61"/>
          <p:cNvSpPr txBox="true"/>
          <p:nvPr/>
        </p:nvSpPr>
        <p:spPr>
          <a:xfrm rot="0">
            <a:off x="6493837" y="7991510"/>
            <a:ext cx="4830342" cy="1486671"/>
          </a:xfrm>
          <a:prstGeom prst="rect">
            <a:avLst/>
          </a:prstGeom>
        </p:spPr>
        <p:txBody>
          <a:bodyPr anchor="t" rtlCol="false" tIns="0" lIns="0" bIns="0" rIns="0">
            <a:spAutoFit/>
          </a:bodyPr>
          <a:lstStyle/>
          <a:p>
            <a:pPr algn="l" marL="0" indent="0" lvl="0">
              <a:lnSpc>
                <a:spcPts val="2969"/>
              </a:lnSpc>
            </a:pPr>
            <a:r>
              <a:rPr lang="en-US" b="true" sz="1979">
                <a:solidFill>
                  <a:srgbClr val="FFFFFF"/>
                </a:solidFill>
                <a:latin typeface="Poppins Bold"/>
                <a:ea typeface="Poppins Bold"/>
                <a:cs typeface="Poppins Bold"/>
                <a:sym typeface="Poppins Bold"/>
              </a:rPr>
              <a:t>Gain deeper hands-on experience with Arduino components to quickly identify, test, and resolve hardware issues during development.</a:t>
            </a:r>
          </a:p>
        </p:txBody>
      </p:sp>
      <p:sp>
        <p:nvSpPr>
          <p:cNvPr name="TextBox 62" id="62"/>
          <p:cNvSpPr txBox="true"/>
          <p:nvPr/>
        </p:nvSpPr>
        <p:spPr>
          <a:xfrm rot="0">
            <a:off x="3432502" y="6282795"/>
            <a:ext cx="2439624" cy="1190625"/>
          </a:xfrm>
          <a:prstGeom prst="rect">
            <a:avLst/>
          </a:prstGeom>
        </p:spPr>
        <p:txBody>
          <a:bodyPr anchor="t" rtlCol="false" tIns="0" lIns="0" bIns="0" rIns="0">
            <a:spAutoFit/>
          </a:bodyPr>
          <a:lstStyle/>
          <a:p>
            <a:pPr algn="ctr" marL="0" indent="0" lvl="1">
              <a:lnSpc>
                <a:spcPts val="3119"/>
              </a:lnSpc>
            </a:pPr>
            <a:r>
              <a:rPr lang="en-US" b="true" sz="2599">
                <a:solidFill>
                  <a:srgbClr val="FFFFFF"/>
                </a:solidFill>
                <a:latin typeface="Poppins Bold"/>
                <a:ea typeface="Poppins Bold"/>
                <a:cs typeface="Poppins Bold"/>
                <a:sym typeface="Poppins Bold"/>
              </a:rPr>
              <a:t>Optimize Firebase Usage</a:t>
            </a:r>
          </a:p>
        </p:txBody>
      </p:sp>
      <p:sp>
        <p:nvSpPr>
          <p:cNvPr name="TextBox 63" id="63"/>
          <p:cNvSpPr txBox="true"/>
          <p:nvPr/>
        </p:nvSpPr>
        <p:spPr>
          <a:xfrm rot="0">
            <a:off x="3115590" y="7961410"/>
            <a:ext cx="3073448" cy="1560495"/>
          </a:xfrm>
          <a:prstGeom prst="rect">
            <a:avLst/>
          </a:prstGeom>
        </p:spPr>
        <p:txBody>
          <a:bodyPr anchor="t" rtlCol="false" tIns="0" lIns="0" bIns="0" rIns="0">
            <a:spAutoFit/>
          </a:bodyPr>
          <a:lstStyle/>
          <a:p>
            <a:pPr algn="ctr" marL="0" indent="0" lvl="1">
              <a:lnSpc>
                <a:spcPts val="3119"/>
              </a:lnSpc>
            </a:pPr>
            <a:r>
              <a:rPr lang="en-US" b="true" sz="2599">
                <a:solidFill>
                  <a:srgbClr val="FFFFFF"/>
                </a:solidFill>
                <a:latin typeface="Poppins Bold"/>
                <a:ea typeface="Poppins Bold"/>
                <a:cs typeface="Poppins Bold"/>
                <a:sym typeface="Poppins Bold"/>
              </a:rPr>
              <a:t>Improve Hardware Troubleshooting Skills</a:t>
            </a:r>
          </a:p>
        </p:txBody>
      </p:sp>
      <p:sp>
        <p:nvSpPr>
          <p:cNvPr name="TextBox 64" id="64"/>
          <p:cNvSpPr txBox="true"/>
          <p:nvPr/>
        </p:nvSpPr>
        <p:spPr>
          <a:xfrm rot="0">
            <a:off x="6478159" y="2428344"/>
            <a:ext cx="4830342" cy="1486671"/>
          </a:xfrm>
          <a:prstGeom prst="rect">
            <a:avLst/>
          </a:prstGeom>
        </p:spPr>
        <p:txBody>
          <a:bodyPr anchor="t" rtlCol="false" tIns="0" lIns="0" bIns="0" rIns="0">
            <a:spAutoFit/>
          </a:bodyPr>
          <a:lstStyle/>
          <a:p>
            <a:pPr algn="l" marL="0" indent="0" lvl="0">
              <a:lnSpc>
                <a:spcPts val="2969"/>
              </a:lnSpc>
            </a:pPr>
            <a:r>
              <a:rPr lang="en-US" b="true" sz="1979">
                <a:solidFill>
                  <a:srgbClr val="FFFFFF"/>
                </a:solidFill>
                <a:latin typeface="Poppins Bold"/>
                <a:ea typeface="Poppins Bold"/>
                <a:cs typeface="Poppins Bold"/>
                <a:sym typeface="Poppins Bold"/>
              </a:rPr>
              <a:t>Continue exploring advanced Flutter features to improve UI/UX, performance, and maintainability of the mobile app.</a:t>
            </a:r>
          </a:p>
        </p:txBody>
      </p:sp>
      <p:sp>
        <p:nvSpPr>
          <p:cNvPr name="TextBox 65" id="65"/>
          <p:cNvSpPr txBox="true"/>
          <p:nvPr/>
        </p:nvSpPr>
        <p:spPr>
          <a:xfrm rot="0">
            <a:off x="3338843" y="2588473"/>
            <a:ext cx="2439624" cy="1104900"/>
          </a:xfrm>
          <a:prstGeom prst="rect">
            <a:avLst/>
          </a:prstGeom>
        </p:spPr>
        <p:txBody>
          <a:bodyPr anchor="t" rtlCol="false" tIns="0" lIns="0" bIns="0" rIns="0">
            <a:spAutoFit/>
          </a:bodyPr>
          <a:lstStyle/>
          <a:p>
            <a:pPr algn="ctr" marL="0" indent="0" lvl="1">
              <a:lnSpc>
                <a:spcPts val="2879"/>
              </a:lnSpc>
            </a:pPr>
            <a:r>
              <a:rPr lang="en-US" b="true" sz="2399">
                <a:solidFill>
                  <a:srgbClr val="FFFFFF"/>
                </a:solidFill>
                <a:latin typeface="Poppins Bold"/>
                <a:ea typeface="Poppins Bold"/>
                <a:cs typeface="Poppins Bold"/>
                <a:sym typeface="Poppins Bold"/>
              </a:rPr>
              <a:t>Deeper Understanding of Flutter</a:t>
            </a:r>
          </a:p>
        </p:txBody>
      </p:sp>
      <p:sp>
        <p:nvSpPr>
          <p:cNvPr name="TextBox 66" id="66"/>
          <p:cNvSpPr txBox="true"/>
          <p:nvPr/>
        </p:nvSpPr>
        <p:spPr>
          <a:xfrm rot="0">
            <a:off x="892774" y="2921856"/>
            <a:ext cx="761322" cy="523875"/>
          </a:xfrm>
          <a:prstGeom prst="rect">
            <a:avLst/>
          </a:prstGeom>
        </p:spPr>
        <p:txBody>
          <a:bodyPr anchor="t" rtlCol="false" tIns="0" lIns="0" bIns="0" rIns="0">
            <a:spAutoFit/>
          </a:bodyPr>
          <a:lstStyle/>
          <a:p>
            <a:pPr algn="ctr" marL="0" indent="0" lvl="1">
              <a:lnSpc>
                <a:spcPts val="3959"/>
              </a:lnSpc>
            </a:pPr>
            <a:r>
              <a:rPr lang="en-US" b="true" sz="3299">
                <a:solidFill>
                  <a:srgbClr val="FFFFFF"/>
                </a:solidFill>
                <a:latin typeface="Poppins Bold"/>
                <a:ea typeface="Poppins Bold"/>
                <a:cs typeface="Poppins Bold"/>
                <a:sym typeface="Poppins Bold"/>
              </a:rPr>
              <a:t>1</a:t>
            </a:r>
          </a:p>
        </p:txBody>
      </p:sp>
      <p:sp>
        <p:nvSpPr>
          <p:cNvPr name="TextBox 67" id="67"/>
          <p:cNvSpPr txBox="true"/>
          <p:nvPr/>
        </p:nvSpPr>
        <p:spPr>
          <a:xfrm rot="0">
            <a:off x="892774" y="4772025"/>
            <a:ext cx="761322" cy="523875"/>
          </a:xfrm>
          <a:prstGeom prst="rect">
            <a:avLst/>
          </a:prstGeom>
        </p:spPr>
        <p:txBody>
          <a:bodyPr anchor="t" rtlCol="false" tIns="0" lIns="0" bIns="0" rIns="0">
            <a:spAutoFit/>
          </a:bodyPr>
          <a:lstStyle/>
          <a:p>
            <a:pPr algn="ctr" marL="0" indent="0" lvl="1">
              <a:lnSpc>
                <a:spcPts val="3959"/>
              </a:lnSpc>
            </a:pPr>
            <a:r>
              <a:rPr lang="en-US" b="true" sz="3299">
                <a:solidFill>
                  <a:srgbClr val="FFFFFF"/>
                </a:solidFill>
                <a:latin typeface="Poppins Bold"/>
                <a:ea typeface="Poppins Bold"/>
                <a:cs typeface="Poppins Bold"/>
                <a:sym typeface="Poppins Bold"/>
              </a:rPr>
              <a:t>2</a:t>
            </a:r>
          </a:p>
        </p:txBody>
      </p:sp>
      <p:sp>
        <p:nvSpPr>
          <p:cNvPr name="TextBox 68" id="68"/>
          <p:cNvSpPr txBox="true"/>
          <p:nvPr/>
        </p:nvSpPr>
        <p:spPr>
          <a:xfrm rot="0">
            <a:off x="892774" y="6611407"/>
            <a:ext cx="761322" cy="523875"/>
          </a:xfrm>
          <a:prstGeom prst="rect">
            <a:avLst/>
          </a:prstGeom>
        </p:spPr>
        <p:txBody>
          <a:bodyPr anchor="t" rtlCol="false" tIns="0" lIns="0" bIns="0" rIns="0">
            <a:spAutoFit/>
          </a:bodyPr>
          <a:lstStyle/>
          <a:p>
            <a:pPr algn="ctr" marL="0" indent="0" lvl="1">
              <a:lnSpc>
                <a:spcPts val="3959"/>
              </a:lnSpc>
            </a:pPr>
            <a:r>
              <a:rPr lang="en-US" b="true" sz="3299">
                <a:solidFill>
                  <a:srgbClr val="FFFFFF"/>
                </a:solidFill>
                <a:latin typeface="Poppins Bold"/>
                <a:ea typeface="Poppins Bold"/>
                <a:cs typeface="Poppins Bold"/>
                <a:sym typeface="Poppins Bold"/>
              </a:rPr>
              <a:t>3</a:t>
            </a:r>
          </a:p>
        </p:txBody>
      </p:sp>
      <p:sp>
        <p:nvSpPr>
          <p:cNvPr name="TextBox 69" id="69"/>
          <p:cNvSpPr txBox="true"/>
          <p:nvPr/>
        </p:nvSpPr>
        <p:spPr>
          <a:xfrm rot="0">
            <a:off x="892774" y="8475760"/>
            <a:ext cx="761322" cy="523875"/>
          </a:xfrm>
          <a:prstGeom prst="rect">
            <a:avLst/>
          </a:prstGeom>
        </p:spPr>
        <p:txBody>
          <a:bodyPr anchor="t" rtlCol="false" tIns="0" lIns="0" bIns="0" rIns="0">
            <a:spAutoFit/>
          </a:bodyPr>
          <a:lstStyle/>
          <a:p>
            <a:pPr algn="ctr" marL="0" indent="0" lvl="1">
              <a:lnSpc>
                <a:spcPts val="3959"/>
              </a:lnSpc>
            </a:pPr>
            <a:r>
              <a:rPr lang="en-US" b="true" sz="3299">
                <a:solidFill>
                  <a:srgbClr val="FFFFFF"/>
                </a:solidFill>
                <a:latin typeface="Poppins Bold"/>
                <a:ea typeface="Poppins Bold"/>
                <a:cs typeface="Poppins Bold"/>
                <a:sym typeface="Poppins Bold"/>
              </a:rPr>
              <a:t>4</a:t>
            </a:r>
          </a:p>
        </p:txBody>
      </p:sp>
      <p:sp>
        <p:nvSpPr>
          <p:cNvPr name="Freeform 70" id="70"/>
          <p:cNvSpPr/>
          <p:nvPr/>
        </p:nvSpPr>
        <p:spPr>
          <a:xfrm flipH="false" flipV="false" rot="0">
            <a:off x="246988" y="36832"/>
            <a:ext cx="3459142" cy="1526347"/>
          </a:xfrm>
          <a:custGeom>
            <a:avLst/>
            <a:gdLst/>
            <a:ahLst/>
            <a:cxnLst/>
            <a:rect r="r" b="b" t="t" l="l"/>
            <a:pathLst>
              <a:path h="1526347" w="3459142">
                <a:moveTo>
                  <a:pt x="0" y="0"/>
                </a:moveTo>
                <a:lnTo>
                  <a:pt x="3459142" y="0"/>
                </a:lnTo>
                <a:lnTo>
                  <a:pt x="3459142" y="1526346"/>
                </a:lnTo>
                <a:lnTo>
                  <a:pt x="0" y="1526346"/>
                </a:lnTo>
                <a:lnTo>
                  <a:pt x="0" y="0"/>
                </a:lnTo>
                <a:close/>
              </a:path>
            </a:pathLst>
          </a:custGeom>
          <a:blipFill>
            <a:blip r:embed="rId4"/>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687003"/>
            <a:chOff x="0" y="0"/>
            <a:chExt cx="8829757" cy="814514"/>
          </a:xfrm>
        </p:grpSpPr>
        <p:sp>
          <p:nvSpPr>
            <p:cNvPr name="Freeform 3" id="3"/>
            <p:cNvSpPr/>
            <p:nvPr/>
          </p:nvSpPr>
          <p:spPr>
            <a:xfrm flipH="false" flipV="false" rot="0">
              <a:off x="0" y="0"/>
              <a:ext cx="8829756" cy="814514"/>
            </a:xfrm>
            <a:custGeom>
              <a:avLst/>
              <a:gdLst/>
              <a:ahLst/>
              <a:cxnLst/>
              <a:rect r="r" b="b" t="t" l="l"/>
              <a:pathLst>
                <a:path h="814514" w="8829756">
                  <a:moveTo>
                    <a:pt x="0" y="0"/>
                  </a:moveTo>
                  <a:lnTo>
                    <a:pt x="8829756" y="0"/>
                  </a:lnTo>
                  <a:lnTo>
                    <a:pt x="8829756" y="814514"/>
                  </a:lnTo>
                  <a:lnTo>
                    <a:pt x="0" y="814514"/>
                  </a:lnTo>
                  <a:close/>
                </a:path>
              </a:pathLst>
            </a:custGeom>
            <a:solidFill>
              <a:srgbClr val="20419A"/>
            </a:solidFill>
          </p:spPr>
        </p:sp>
      </p:grpSp>
      <p:grpSp>
        <p:nvGrpSpPr>
          <p:cNvPr name="Group 4" id="4"/>
          <p:cNvGrpSpPr/>
          <p:nvPr/>
        </p:nvGrpSpPr>
        <p:grpSpPr>
          <a:xfrm rot="0">
            <a:off x="0" y="0"/>
            <a:ext cx="4074704" cy="1687003"/>
            <a:chOff x="0" y="0"/>
            <a:chExt cx="1967336" cy="814514"/>
          </a:xfrm>
        </p:grpSpPr>
        <p:sp>
          <p:nvSpPr>
            <p:cNvPr name="Freeform 5" id="5"/>
            <p:cNvSpPr/>
            <p:nvPr/>
          </p:nvSpPr>
          <p:spPr>
            <a:xfrm flipH="false" flipV="false" rot="0">
              <a:off x="0" y="0"/>
              <a:ext cx="1967336" cy="814514"/>
            </a:xfrm>
            <a:custGeom>
              <a:avLst/>
              <a:gdLst/>
              <a:ahLst/>
              <a:cxnLst/>
              <a:rect r="r" b="b" t="t" l="l"/>
              <a:pathLst>
                <a:path h="814514" w="1967336">
                  <a:moveTo>
                    <a:pt x="0" y="0"/>
                  </a:moveTo>
                  <a:lnTo>
                    <a:pt x="1967336" y="0"/>
                  </a:lnTo>
                  <a:lnTo>
                    <a:pt x="1967336" y="814514"/>
                  </a:lnTo>
                  <a:lnTo>
                    <a:pt x="0" y="814514"/>
                  </a:lnTo>
                  <a:close/>
                </a:path>
              </a:pathLst>
            </a:custGeom>
            <a:solidFill>
              <a:srgbClr val="EDECED"/>
            </a:solidFill>
          </p:spPr>
        </p:sp>
      </p:grpSp>
      <p:grpSp>
        <p:nvGrpSpPr>
          <p:cNvPr name="Group 6" id="6"/>
          <p:cNvGrpSpPr/>
          <p:nvPr/>
        </p:nvGrpSpPr>
        <p:grpSpPr>
          <a:xfrm rot="0">
            <a:off x="0" y="1687003"/>
            <a:ext cx="18288000" cy="315648"/>
            <a:chOff x="0" y="0"/>
            <a:chExt cx="8829757" cy="152400"/>
          </a:xfrm>
        </p:grpSpPr>
        <p:sp>
          <p:nvSpPr>
            <p:cNvPr name="Freeform 7" id="7"/>
            <p:cNvSpPr/>
            <p:nvPr/>
          </p:nvSpPr>
          <p:spPr>
            <a:xfrm flipH="false" flipV="false" rot="0">
              <a:off x="0" y="0"/>
              <a:ext cx="8829756" cy="152400"/>
            </a:xfrm>
            <a:custGeom>
              <a:avLst/>
              <a:gdLst/>
              <a:ahLst/>
              <a:cxnLst/>
              <a:rect r="r" b="b" t="t" l="l"/>
              <a:pathLst>
                <a:path h="152400" w="8829756">
                  <a:moveTo>
                    <a:pt x="0" y="0"/>
                  </a:moveTo>
                  <a:lnTo>
                    <a:pt x="8829756" y="0"/>
                  </a:lnTo>
                  <a:lnTo>
                    <a:pt x="8829756" y="152400"/>
                  </a:lnTo>
                  <a:lnTo>
                    <a:pt x="0" y="152400"/>
                  </a:lnTo>
                  <a:close/>
                </a:path>
              </a:pathLst>
            </a:custGeom>
            <a:solidFill>
              <a:srgbClr val="FDB924"/>
            </a:solidFill>
          </p:spPr>
        </p:sp>
      </p:grpSp>
      <p:sp>
        <p:nvSpPr>
          <p:cNvPr name="Freeform 8" id="8"/>
          <p:cNvSpPr/>
          <p:nvPr/>
        </p:nvSpPr>
        <p:spPr>
          <a:xfrm flipH="false" flipV="false" rot="0">
            <a:off x="246988" y="36832"/>
            <a:ext cx="3459142" cy="1526347"/>
          </a:xfrm>
          <a:custGeom>
            <a:avLst/>
            <a:gdLst/>
            <a:ahLst/>
            <a:cxnLst/>
            <a:rect r="r" b="b" t="t" l="l"/>
            <a:pathLst>
              <a:path h="1526347" w="3459142">
                <a:moveTo>
                  <a:pt x="0" y="0"/>
                </a:moveTo>
                <a:lnTo>
                  <a:pt x="3459142" y="0"/>
                </a:lnTo>
                <a:lnTo>
                  <a:pt x="3459142" y="1526346"/>
                </a:lnTo>
                <a:lnTo>
                  <a:pt x="0" y="1526346"/>
                </a:lnTo>
                <a:lnTo>
                  <a:pt x="0" y="0"/>
                </a:lnTo>
                <a:close/>
              </a:path>
            </a:pathLst>
          </a:custGeom>
          <a:blipFill>
            <a:blip r:embed="rId2"/>
            <a:stretch>
              <a:fillRect l="0" t="0" r="0" b="0"/>
            </a:stretch>
          </a:blipFill>
        </p:spPr>
      </p:sp>
      <p:grpSp>
        <p:nvGrpSpPr>
          <p:cNvPr name="Group 9" id="9"/>
          <p:cNvGrpSpPr/>
          <p:nvPr/>
        </p:nvGrpSpPr>
        <p:grpSpPr>
          <a:xfrm rot="0">
            <a:off x="-272851" y="4455947"/>
            <a:ext cx="11252426" cy="3086100"/>
            <a:chOff x="0" y="0"/>
            <a:chExt cx="2963602" cy="812800"/>
          </a:xfrm>
        </p:grpSpPr>
        <p:sp>
          <p:nvSpPr>
            <p:cNvPr name="Freeform 10" id="10"/>
            <p:cNvSpPr/>
            <p:nvPr/>
          </p:nvSpPr>
          <p:spPr>
            <a:xfrm flipH="false" flipV="false" rot="0">
              <a:off x="0" y="0"/>
              <a:ext cx="2963602" cy="812800"/>
            </a:xfrm>
            <a:custGeom>
              <a:avLst/>
              <a:gdLst/>
              <a:ahLst/>
              <a:cxnLst/>
              <a:rect r="r" b="b" t="t" l="l"/>
              <a:pathLst>
                <a:path h="812800" w="2963602">
                  <a:moveTo>
                    <a:pt x="0" y="0"/>
                  </a:moveTo>
                  <a:lnTo>
                    <a:pt x="2963602" y="0"/>
                  </a:lnTo>
                  <a:lnTo>
                    <a:pt x="2963602" y="812800"/>
                  </a:lnTo>
                  <a:lnTo>
                    <a:pt x="0" y="812800"/>
                  </a:lnTo>
                  <a:close/>
                </a:path>
              </a:pathLst>
            </a:custGeom>
            <a:solidFill>
              <a:srgbClr val="20419A"/>
            </a:solidFill>
          </p:spPr>
        </p:sp>
        <p:sp>
          <p:nvSpPr>
            <p:cNvPr name="TextBox 11" id="11"/>
            <p:cNvSpPr txBox="true"/>
            <p:nvPr/>
          </p:nvSpPr>
          <p:spPr>
            <a:xfrm>
              <a:off x="0" y="-57150"/>
              <a:ext cx="2963602" cy="869950"/>
            </a:xfrm>
            <a:prstGeom prst="rect">
              <a:avLst/>
            </a:prstGeom>
          </p:spPr>
          <p:txBody>
            <a:bodyPr anchor="ctr" rtlCol="false" tIns="50800" lIns="50800" bIns="50800" rIns="50800"/>
            <a:lstStyle/>
            <a:p>
              <a:pPr algn="ctr">
                <a:lnSpc>
                  <a:spcPts val="2799"/>
                </a:lnSpc>
              </a:pPr>
            </a:p>
          </p:txBody>
        </p:sp>
      </p:grpSp>
      <p:grpSp>
        <p:nvGrpSpPr>
          <p:cNvPr name="Group 12" id="12"/>
          <p:cNvGrpSpPr/>
          <p:nvPr/>
        </p:nvGrpSpPr>
        <p:grpSpPr>
          <a:xfrm rot="0">
            <a:off x="10979575" y="4455947"/>
            <a:ext cx="8180912" cy="3086100"/>
            <a:chOff x="0" y="0"/>
            <a:chExt cx="2154644" cy="812800"/>
          </a:xfrm>
        </p:grpSpPr>
        <p:sp>
          <p:nvSpPr>
            <p:cNvPr name="Freeform 13" id="13"/>
            <p:cNvSpPr/>
            <p:nvPr/>
          </p:nvSpPr>
          <p:spPr>
            <a:xfrm flipH="false" flipV="false" rot="0">
              <a:off x="0" y="0"/>
              <a:ext cx="2154643" cy="812800"/>
            </a:xfrm>
            <a:custGeom>
              <a:avLst/>
              <a:gdLst/>
              <a:ahLst/>
              <a:cxnLst/>
              <a:rect r="r" b="b" t="t" l="l"/>
              <a:pathLst>
                <a:path h="812800" w="2154643">
                  <a:moveTo>
                    <a:pt x="0" y="0"/>
                  </a:moveTo>
                  <a:lnTo>
                    <a:pt x="2154643" y="0"/>
                  </a:lnTo>
                  <a:lnTo>
                    <a:pt x="2154643" y="812800"/>
                  </a:lnTo>
                  <a:lnTo>
                    <a:pt x="0" y="812800"/>
                  </a:lnTo>
                  <a:close/>
                </a:path>
              </a:pathLst>
            </a:custGeom>
            <a:solidFill>
              <a:srgbClr val="FDB924"/>
            </a:solidFill>
          </p:spPr>
        </p:sp>
        <p:sp>
          <p:nvSpPr>
            <p:cNvPr name="TextBox 14" id="14"/>
            <p:cNvSpPr txBox="true"/>
            <p:nvPr/>
          </p:nvSpPr>
          <p:spPr>
            <a:xfrm>
              <a:off x="0" y="-57150"/>
              <a:ext cx="2154644" cy="869950"/>
            </a:xfrm>
            <a:prstGeom prst="rect">
              <a:avLst/>
            </a:prstGeom>
          </p:spPr>
          <p:txBody>
            <a:bodyPr anchor="ctr" rtlCol="false" tIns="50800" lIns="50800" bIns="50800" rIns="50800"/>
            <a:lstStyle/>
            <a:p>
              <a:pPr algn="ctr">
                <a:lnSpc>
                  <a:spcPts val="2799"/>
                </a:lnSpc>
              </a:pPr>
            </a:p>
          </p:txBody>
        </p:sp>
      </p:grpSp>
      <p:sp>
        <p:nvSpPr>
          <p:cNvPr name="TextBox 15" id="15"/>
          <p:cNvSpPr txBox="true"/>
          <p:nvPr/>
        </p:nvSpPr>
        <p:spPr>
          <a:xfrm rot="0">
            <a:off x="1115920" y="3559418"/>
            <a:ext cx="16056160" cy="4069533"/>
          </a:xfrm>
          <a:prstGeom prst="rect">
            <a:avLst/>
          </a:prstGeom>
        </p:spPr>
        <p:txBody>
          <a:bodyPr anchor="t" rtlCol="false" tIns="0" lIns="0" bIns="0" rIns="0">
            <a:spAutoFit/>
          </a:bodyPr>
          <a:lstStyle/>
          <a:p>
            <a:pPr algn="ctr" marL="0" indent="0" lvl="0">
              <a:lnSpc>
                <a:spcPts val="32192"/>
              </a:lnSpc>
            </a:pPr>
            <a:r>
              <a:rPr lang="en-US" b="true" sz="21461">
                <a:solidFill>
                  <a:srgbClr val="FFFFFF"/>
                </a:solidFill>
                <a:latin typeface="Poppins Bold"/>
                <a:ea typeface="Poppins Bold"/>
                <a:cs typeface="Poppins Bold"/>
                <a:sym typeface="Poppins Bold"/>
              </a:rPr>
              <a:t>THANK YOU</a:t>
            </a:r>
          </a:p>
        </p:txBody>
      </p:sp>
      <p:sp>
        <p:nvSpPr>
          <p:cNvPr name="TextBox 16" id="16"/>
          <p:cNvSpPr txBox="true"/>
          <p:nvPr/>
        </p:nvSpPr>
        <p:spPr>
          <a:xfrm rot="0">
            <a:off x="4550290" y="407680"/>
            <a:ext cx="9187420" cy="962025"/>
          </a:xfrm>
          <a:prstGeom prst="rect">
            <a:avLst/>
          </a:prstGeom>
        </p:spPr>
        <p:txBody>
          <a:bodyPr anchor="t" rtlCol="false" tIns="0" lIns="0" bIns="0" rIns="0">
            <a:spAutoFit/>
          </a:bodyPr>
          <a:lstStyle/>
          <a:p>
            <a:pPr algn="l">
              <a:lnSpc>
                <a:spcPts val="6720"/>
              </a:lnSpc>
            </a:pPr>
            <a:r>
              <a:rPr lang="en-US" sz="5600">
                <a:solidFill>
                  <a:srgbClr val="FFFFFF"/>
                </a:solidFill>
                <a:latin typeface="Times New Roman"/>
                <a:ea typeface="Times New Roman"/>
                <a:cs typeface="Times New Roman"/>
                <a:sym typeface="Times New Roman"/>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52" t="0" r="-1252" b="0"/>
            </a:stretch>
          </a:blipFill>
        </p:spPr>
      </p:sp>
      <p:grpSp>
        <p:nvGrpSpPr>
          <p:cNvPr name="Group 3" id="3"/>
          <p:cNvGrpSpPr/>
          <p:nvPr/>
        </p:nvGrpSpPr>
        <p:grpSpPr>
          <a:xfrm rot="0">
            <a:off x="359227" y="8342175"/>
            <a:ext cx="3086100" cy="1778922"/>
            <a:chOff x="0" y="0"/>
            <a:chExt cx="812800" cy="468523"/>
          </a:xfrm>
        </p:grpSpPr>
        <p:sp>
          <p:nvSpPr>
            <p:cNvPr name="Freeform 4" id="4"/>
            <p:cNvSpPr/>
            <p:nvPr/>
          </p:nvSpPr>
          <p:spPr>
            <a:xfrm flipH="false" flipV="false" rot="0">
              <a:off x="0" y="0"/>
              <a:ext cx="812800" cy="468523"/>
            </a:xfrm>
            <a:custGeom>
              <a:avLst/>
              <a:gdLst/>
              <a:ahLst/>
              <a:cxnLst/>
              <a:rect r="r" b="b" t="t" l="l"/>
              <a:pathLst>
                <a:path h="468523" w="812800">
                  <a:moveTo>
                    <a:pt x="0" y="0"/>
                  </a:moveTo>
                  <a:lnTo>
                    <a:pt x="812800" y="0"/>
                  </a:lnTo>
                  <a:lnTo>
                    <a:pt x="812800" y="468523"/>
                  </a:lnTo>
                  <a:lnTo>
                    <a:pt x="0" y="468523"/>
                  </a:lnTo>
                  <a:close/>
                </a:path>
              </a:pathLst>
            </a:custGeom>
            <a:solidFill>
              <a:srgbClr val="FFFFFF"/>
            </a:solidFill>
          </p:spPr>
        </p:sp>
        <p:sp>
          <p:nvSpPr>
            <p:cNvPr name="TextBox 5" id="5"/>
            <p:cNvSpPr txBox="true"/>
            <p:nvPr/>
          </p:nvSpPr>
          <p:spPr>
            <a:xfrm>
              <a:off x="0" y="-66675"/>
              <a:ext cx="812800" cy="535198"/>
            </a:xfrm>
            <a:prstGeom prst="rect">
              <a:avLst/>
            </a:prstGeom>
          </p:spPr>
          <p:txBody>
            <a:bodyPr anchor="ctr" rtlCol="false" tIns="50800" lIns="50800" bIns="50800" rIns="50800"/>
            <a:lstStyle/>
            <a:p>
              <a:pPr algn="ctr">
                <a:lnSpc>
                  <a:spcPts val="3343"/>
                </a:lnSpc>
              </a:pPr>
            </a:p>
          </p:txBody>
        </p:sp>
      </p:grpSp>
      <p:sp>
        <p:nvSpPr>
          <p:cNvPr name="TextBox 6" id="6"/>
          <p:cNvSpPr txBox="true"/>
          <p:nvPr/>
        </p:nvSpPr>
        <p:spPr>
          <a:xfrm rot="0">
            <a:off x="359227" y="4380240"/>
            <a:ext cx="8784773" cy="1316970"/>
          </a:xfrm>
          <a:prstGeom prst="rect">
            <a:avLst/>
          </a:prstGeom>
        </p:spPr>
        <p:txBody>
          <a:bodyPr anchor="t" rtlCol="false" tIns="0" lIns="0" bIns="0" rIns="0">
            <a:spAutoFit/>
          </a:bodyPr>
          <a:lstStyle/>
          <a:p>
            <a:pPr algn="ctr">
              <a:lnSpc>
                <a:spcPts val="9492"/>
              </a:lnSpc>
              <a:spcBef>
                <a:spcPct val="0"/>
              </a:spcBef>
            </a:pPr>
            <a:r>
              <a:rPr lang="en-US" b="true" sz="7301" spc="613">
                <a:solidFill>
                  <a:srgbClr val="000000"/>
                </a:solidFill>
                <a:latin typeface="Times New Roman Bold"/>
                <a:ea typeface="Times New Roman Bold"/>
                <a:cs typeface="Times New Roman Bold"/>
                <a:sym typeface="Times New Roman Bold"/>
              </a:rPr>
              <a:t>INTRODUCTION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687003"/>
            <a:chOff x="0" y="0"/>
            <a:chExt cx="8829757" cy="814514"/>
          </a:xfrm>
        </p:grpSpPr>
        <p:sp>
          <p:nvSpPr>
            <p:cNvPr name="Freeform 3" id="3"/>
            <p:cNvSpPr/>
            <p:nvPr/>
          </p:nvSpPr>
          <p:spPr>
            <a:xfrm flipH="false" flipV="false" rot="0">
              <a:off x="0" y="0"/>
              <a:ext cx="8829756" cy="814514"/>
            </a:xfrm>
            <a:custGeom>
              <a:avLst/>
              <a:gdLst/>
              <a:ahLst/>
              <a:cxnLst/>
              <a:rect r="r" b="b" t="t" l="l"/>
              <a:pathLst>
                <a:path h="814514" w="8829756">
                  <a:moveTo>
                    <a:pt x="0" y="0"/>
                  </a:moveTo>
                  <a:lnTo>
                    <a:pt x="8829756" y="0"/>
                  </a:lnTo>
                  <a:lnTo>
                    <a:pt x="8829756" y="814514"/>
                  </a:lnTo>
                  <a:lnTo>
                    <a:pt x="0" y="814514"/>
                  </a:lnTo>
                  <a:close/>
                </a:path>
              </a:pathLst>
            </a:custGeom>
            <a:solidFill>
              <a:srgbClr val="20419A"/>
            </a:solidFill>
          </p:spPr>
        </p:sp>
      </p:grpSp>
      <p:grpSp>
        <p:nvGrpSpPr>
          <p:cNvPr name="Group 4" id="4"/>
          <p:cNvGrpSpPr/>
          <p:nvPr/>
        </p:nvGrpSpPr>
        <p:grpSpPr>
          <a:xfrm rot="0">
            <a:off x="0" y="0"/>
            <a:ext cx="4074704" cy="1687003"/>
            <a:chOff x="0" y="0"/>
            <a:chExt cx="1967336" cy="814514"/>
          </a:xfrm>
        </p:grpSpPr>
        <p:sp>
          <p:nvSpPr>
            <p:cNvPr name="Freeform 5" id="5"/>
            <p:cNvSpPr/>
            <p:nvPr/>
          </p:nvSpPr>
          <p:spPr>
            <a:xfrm flipH="false" flipV="false" rot="0">
              <a:off x="0" y="0"/>
              <a:ext cx="1967336" cy="814514"/>
            </a:xfrm>
            <a:custGeom>
              <a:avLst/>
              <a:gdLst/>
              <a:ahLst/>
              <a:cxnLst/>
              <a:rect r="r" b="b" t="t" l="l"/>
              <a:pathLst>
                <a:path h="814514" w="1967336">
                  <a:moveTo>
                    <a:pt x="0" y="0"/>
                  </a:moveTo>
                  <a:lnTo>
                    <a:pt x="1967336" y="0"/>
                  </a:lnTo>
                  <a:lnTo>
                    <a:pt x="1967336" y="814514"/>
                  </a:lnTo>
                  <a:lnTo>
                    <a:pt x="0" y="814514"/>
                  </a:lnTo>
                  <a:close/>
                </a:path>
              </a:pathLst>
            </a:custGeom>
            <a:solidFill>
              <a:srgbClr val="EDECED"/>
            </a:solidFill>
          </p:spPr>
        </p:sp>
      </p:grpSp>
      <p:grpSp>
        <p:nvGrpSpPr>
          <p:cNvPr name="Group 6" id="6"/>
          <p:cNvGrpSpPr/>
          <p:nvPr/>
        </p:nvGrpSpPr>
        <p:grpSpPr>
          <a:xfrm rot="0">
            <a:off x="0" y="1687003"/>
            <a:ext cx="18288000" cy="315648"/>
            <a:chOff x="0" y="0"/>
            <a:chExt cx="8829757" cy="152400"/>
          </a:xfrm>
        </p:grpSpPr>
        <p:sp>
          <p:nvSpPr>
            <p:cNvPr name="Freeform 7" id="7"/>
            <p:cNvSpPr/>
            <p:nvPr/>
          </p:nvSpPr>
          <p:spPr>
            <a:xfrm flipH="false" flipV="false" rot="0">
              <a:off x="0" y="0"/>
              <a:ext cx="8829756" cy="152400"/>
            </a:xfrm>
            <a:custGeom>
              <a:avLst/>
              <a:gdLst/>
              <a:ahLst/>
              <a:cxnLst/>
              <a:rect r="r" b="b" t="t" l="l"/>
              <a:pathLst>
                <a:path h="152400" w="8829756">
                  <a:moveTo>
                    <a:pt x="0" y="0"/>
                  </a:moveTo>
                  <a:lnTo>
                    <a:pt x="8829756" y="0"/>
                  </a:lnTo>
                  <a:lnTo>
                    <a:pt x="8829756" y="152400"/>
                  </a:lnTo>
                  <a:lnTo>
                    <a:pt x="0" y="152400"/>
                  </a:lnTo>
                  <a:close/>
                </a:path>
              </a:pathLst>
            </a:custGeom>
            <a:solidFill>
              <a:srgbClr val="FDB924"/>
            </a:solidFill>
          </p:spPr>
        </p:sp>
      </p:grpSp>
      <p:sp>
        <p:nvSpPr>
          <p:cNvPr name="Freeform 8" id="8"/>
          <p:cNvSpPr/>
          <p:nvPr/>
        </p:nvSpPr>
        <p:spPr>
          <a:xfrm flipH="false" flipV="false" rot="0">
            <a:off x="246988" y="36832"/>
            <a:ext cx="3459142" cy="1526347"/>
          </a:xfrm>
          <a:custGeom>
            <a:avLst/>
            <a:gdLst/>
            <a:ahLst/>
            <a:cxnLst/>
            <a:rect r="r" b="b" t="t" l="l"/>
            <a:pathLst>
              <a:path h="1526347" w="3459142">
                <a:moveTo>
                  <a:pt x="0" y="0"/>
                </a:moveTo>
                <a:lnTo>
                  <a:pt x="3459142" y="0"/>
                </a:lnTo>
                <a:lnTo>
                  <a:pt x="3459142" y="1526346"/>
                </a:lnTo>
                <a:lnTo>
                  <a:pt x="0" y="1526346"/>
                </a:lnTo>
                <a:lnTo>
                  <a:pt x="0" y="0"/>
                </a:lnTo>
                <a:close/>
              </a:path>
            </a:pathLst>
          </a:custGeom>
          <a:blipFill>
            <a:blip r:embed="rId3"/>
            <a:stretch>
              <a:fillRect l="0" t="0" r="0" b="0"/>
            </a:stretch>
          </a:blipFill>
        </p:spPr>
      </p:sp>
      <p:sp>
        <p:nvSpPr>
          <p:cNvPr name="Freeform 9" id="9"/>
          <p:cNvSpPr/>
          <p:nvPr/>
        </p:nvSpPr>
        <p:spPr>
          <a:xfrm flipH="true" flipV="false" rot="0">
            <a:off x="3303387" y="2661233"/>
            <a:ext cx="1203684" cy="1035168"/>
          </a:xfrm>
          <a:custGeom>
            <a:avLst/>
            <a:gdLst/>
            <a:ahLst/>
            <a:cxnLst/>
            <a:rect r="r" b="b" t="t" l="l"/>
            <a:pathLst>
              <a:path h="1035168" w="1203684">
                <a:moveTo>
                  <a:pt x="1203684" y="0"/>
                </a:moveTo>
                <a:lnTo>
                  <a:pt x="0" y="0"/>
                </a:lnTo>
                <a:lnTo>
                  <a:pt x="0" y="1035168"/>
                </a:lnTo>
                <a:lnTo>
                  <a:pt x="1203684" y="1035168"/>
                </a:lnTo>
                <a:lnTo>
                  <a:pt x="1203684"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3384392" y="4312183"/>
            <a:ext cx="11598905" cy="1143165"/>
            <a:chOff x="0" y="0"/>
            <a:chExt cx="4475134" cy="441060"/>
          </a:xfrm>
        </p:grpSpPr>
        <p:sp>
          <p:nvSpPr>
            <p:cNvPr name="Freeform 11" id="11"/>
            <p:cNvSpPr/>
            <p:nvPr/>
          </p:nvSpPr>
          <p:spPr>
            <a:xfrm flipH="false" flipV="false" rot="0">
              <a:off x="0" y="0"/>
              <a:ext cx="4475134" cy="441060"/>
            </a:xfrm>
            <a:custGeom>
              <a:avLst/>
              <a:gdLst/>
              <a:ahLst/>
              <a:cxnLst/>
              <a:rect r="r" b="b" t="t" l="l"/>
              <a:pathLst>
                <a:path h="441060" w="4475134">
                  <a:moveTo>
                    <a:pt x="0" y="0"/>
                  </a:moveTo>
                  <a:lnTo>
                    <a:pt x="4475134" y="0"/>
                  </a:lnTo>
                  <a:lnTo>
                    <a:pt x="4475134" y="441060"/>
                  </a:lnTo>
                  <a:lnTo>
                    <a:pt x="0" y="441060"/>
                  </a:lnTo>
                  <a:close/>
                </a:path>
              </a:pathLst>
            </a:custGeom>
            <a:solidFill>
              <a:srgbClr val="00A19C"/>
            </a:solidFill>
            <a:ln w="38100" cap="sq">
              <a:solidFill>
                <a:srgbClr val="000000"/>
              </a:solidFill>
              <a:prstDash val="solid"/>
              <a:miter/>
            </a:ln>
          </p:spPr>
        </p:sp>
        <p:sp>
          <p:nvSpPr>
            <p:cNvPr name="TextBox 12" id="12"/>
            <p:cNvSpPr txBox="true"/>
            <p:nvPr/>
          </p:nvSpPr>
          <p:spPr>
            <a:xfrm>
              <a:off x="0" y="-28575"/>
              <a:ext cx="4475134" cy="469635"/>
            </a:xfrm>
            <a:prstGeom prst="rect">
              <a:avLst/>
            </a:prstGeom>
          </p:spPr>
          <p:txBody>
            <a:bodyPr anchor="ctr" rtlCol="false" tIns="36396" lIns="36396" bIns="36396" rIns="36396"/>
            <a:lstStyle/>
            <a:p>
              <a:pPr algn="ctr">
                <a:lnSpc>
                  <a:spcPts val="3119"/>
                </a:lnSpc>
              </a:pPr>
            </a:p>
          </p:txBody>
        </p:sp>
      </p:grpSp>
      <p:grpSp>
        <p:nvGrpSpPr>
          <p:cNvPr name="Group 13" id="13"/>
          <p:cNvGrpSpPr/>
          <p:nvPr/>
        </p:nvGrpSpPr>
        <p:grpSpPr>
          <a:xfrm rot="0">
            <a:off x="4813489" y="2316976"/>
            <a:ext cx="8574585" cy="1199808"/>
            <a:chOff x="0" y="0"/>
            <a:chExt cx="3152095" cy="441060"/>
          </a:xfrm>
        </p:grpSpPr>
        <p:sp>
          <p:nvSpPr>
            <p:cNvPr name="Freeform 14" id="14"/>
            <p:cNvSpPr/>
            <p:nvPr/>
          </p:nvSpPr>
          <p:spPr>
            <a:xfrm flipH="false" flipV="false" rot="0">
              <a:off x="0" y="0"/>
              <a:ext cx="3152095" cy="441060"/>
            </a:xfrm>
            <a:custGeom>
              <a:avLst/>
              <a:gdLst/>
              <a:ahLst/>
              <a:cxnLst/>
              <a:rect r="r" b="b" t="t" l="l"/>
              <a:pathLst>
                <a:path h="441060" w="3152095">
                  <a:moveTo>
                    <a:pt x="0" y="0"/>
                  </a:moveTo>
                  <a:lnTo>
                    <a:pt x="3152095" y="0"/>
                  </a:lnTo>
                  <a:lnTo>
                    <a:pt x="3152095" y="441060"/>
                  </a:lnTo>
                  <a:lnTo>
                    <a:pt x="0" y="441060"/>
                  </a:lnTo>
                  <a:close/>
                </a:path>
              </a:pathLst>
            </a:custGeom>
            <a:solidFill>
              <a:srgbClr val="00A19C"/>
            </a:solidFill>
            <a:ln w="38100" cap="sq">
              <a:solidFill>
                <a:srgbClr val="000000"/>
              </a:solidFill>
              <a:prstDash val="solid"/>
              <a:miter/>
            </a:ln>
          </p:spPr>
        </p:sp>
        <p:sp>
          <p:nvSpPr>
            <p:cNvPr name="TextBox 15" id="15"/>
            <p:cNvSpPr txBox="true"/>
            <p:nvPr/>
          </p:nvSpPr>
          <p:spPr>
            <a:xfrm>
              <a:off x="0" y="-28575"/>
              <a:ext cx="3152095" cy="469635"/>
            </a:xfrm>
            <a:prstGeom prst="rect">
              <a:avLst/>
            </a:prstGeom>
          </p:spPr>
          <p:txBody>
            <a:bodyPr anchor="ctr" rtlCol="false" tIns="36396" lIns="36396" bIns="36396" rIns="36396"/>
            <a:lstStyle/>
            <a:p>
              <a:pPr algn="ctr">
                <a:lnSpc>
                  <a:spcPts val="3119"/>
                </a:lnSpc>
              </a:pPr>
            </a:p>
          </p:txBody>
        </p:sp>
      </p:grpSp>
      <p:sp>
        <p:nvSpPr>
          <p:cNvPr name="Freeform 16" id="16"/>
          <p:cNvSpPr/>
          <p:nvPr/>
        </p:nvSpPr>
        <p:spPr>
          <a:xfrm flipH="false" flipV="false" rot="0">
            <a:off x="13694492" y="2661233"/>
            <a:ext cx="1203684" cy="1035168"/>
          </a:xfrm>
          <a:custGeom>
            <a:avLst/>
            <a:gdLst/>
            <a:ahLst/>
            <a:cxnLst/>
            <a:rect r="r" b="b" t="t" l="l"/>
            <a:pathLst>
              <a:path h="1035168" w="1203684">
                <a:moveTo>
                  <a:pt x="0" y="0"/>
                </a:moveTo>
                <a:lnTo>
                  <a:pt x="1203684" y="0"/>
                </a:lnTo>
                <a:lnTo>
                  <a:pt x="1203684" y="1035168"/>
                </a:lnTo>
                <a:lnTo>
                  <a:pt x="0" y="10351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7" id="17"/>
          <p:cNvSpPr/>
          <p:nvPr/>
        </p:nvSpPr>
        <p:spPr>
          <a:xfrm flipH="true">
            <a:off x="9135090" y="3497393"/>
            <a:ext cx="8910" cy="863543"/>
          </a:xfrm>
          <a:prstGeom prst="line">
            <a:avLst/>
          </a:prstGeom>
          <a:ln cap="flat" w="38100">
            <a:solidFill>
              <a:srgbClr val="000000"/>
            </a:solidFill>
            <a:prstDash val="solid"/>
            <a:headEnd type="none" len="sm" w="sm"/>
            <a:tailEnd type="none" len="sm" w="sm"/>
          </a:ln>
        </p:spPr>
      </p:sp>
      <p:grpSp>
        <p:nvGrpSpPr>
          <p:cNvPr name="Group 18" id="18"/>
          <p:cNvGrpSpPr/>
          <p:nvPr/>
        </p:nvGrpSpPr>
        <p:grpSpPr>
          <a:xfrm rot="0">
            <a:off x="3384392" y="6018017"/>
            <a:ext cx="11598905" cy="3513409"/>
            <a:chOff x="0" y="0"/>
            <a:chExt cx="3206222" cy="971192"/>
          </a:xfrm>
        </p:grpSpPr>
        <p:sp>
          <p:nvSpPr>
            <p:cNvPr name="Freeform 19" id="19"/>
            <p:cNvSpPr/>
            <p:nvPr/>
          </p:nvSpPr>
          <p:spPr>
            <a:xfrm flipH="false" flipV="false" rot="0">
              <a:off x="0" y="0"/>
              <a:ext cx="3206222" cy="971192"/>
            </a:xfrm>
            <a:custGeom>
              <a:avLst/>
              <a:gdLst/>
              <a:ahLst/>
              <a:cxnLst/>
              <a:rect r="r" b="b" t="t" l="l"/>
              <a:pathLst>
                <a:path h="971192" w="3206222">
                  <a:moveTo>
                    <a:pt x="0" y="0"/>
                  </a:moveTo>
                  <a:lnTo>
                    <a:pt x="3206222" y="0"/>
                  </a:lnTo>
                  <a:lnTo>
                    <a:pt x="3206222" y="971192"/>
                  </a:lnTo>
                  <a:lnTo>
                    <a:pt x="0" y="971192"/>
                  </a:lnTo>
                  <a:close/>
                </a:path>
              </a:pathLst>
            </a:custGeom>
            <a:solidFill>
              <a:srgbClr val="763F9B"/>
            </a:solidFill>
          </p:spPr>
        </p:sp>
        <p:sp>
          <p:nvSpPr>
            <p:cNvPr name="TextBox 20" id="20"/>
            <p:cNvSpPr txBox="true"/>
            <p:nvPr/>
          </p:nvSpPr>
          <p:spPr>
            <a:xfrm>
              <a:off x="0" y="-76200"/>
              <a:ext cx="3206222" cy="1047392"/>
            </a:xfrm>
            <a:prstGeom prst="rect">
              <a:avLst/>
            </a:prstGeom>
          </p:spPr>
          <p:txBody>
            <a:bodyPr anchor="ctr" rtlCol="false" tIns="50800" lIns="50800" bIns="50800" rIns="50800"/>
            <a:lstStyle/>
            <a:p>
              <a:pPr algn="ctr">
                <a:lnSpc>
                  <a:spcPts val="3119"/>
                </a:lnSpc>
              </a:pPr>
            </a:p>
          </p:txBody>
        </p:sp>
      </p:grpSp>
      <p:sp>
        <p:nvSpPr>
          <p:cNvPr name="TextBox 21" id="21"/>
          <p:cNvSpPr txBox="true"/>
          <p:nvPr/>
        </p:nvSpPr>
        <p:spPr>
          <a:xfrm rot="0">
            <a:off x="3304703" y="4634193"/>
            <a:ext cx="11132393" cy="590550"/>
          </a:xfrm>
          <a:prstGeom prst="rect">
            <a:avLst/>
          </a:prstGeom>
        </p:spPr>
        <p:txBody>
          <a:bodyPr anchor="t" rtlCol="false" tIns="0" lIns="0" bIns="0" rIns="0">
            <a:spAutoFit/>
          </a:bodyPr>
          <a:lstStyle/>
          <a:p>
            <a:pPr algn="ctr">
              <a:lnSpc>
                <a:spcPts val="4651"/>
              </a:lnSpc>
            </a:pPr>
            <a:r>
              <a:rPr lang="en-US" b="true" sz="3876">
                <a:solidFill>
                  <a:srgbClr val="FFFFFF"/>
                </a:solidFill>
                <a:latin typeface="Source Sans Pro Bold"/>
                <a:ea typeface="Source Sans Pro Bold"/>
                <a:cs typeface="Source Sans Pro Bold"/>
                <a:sym typeface="Source Sans Pro Bold"/>
              </a:rPr>
              <a:t>Final Year Project I</a:t>
            </a:r>
          </a:p>
        </p:txBody>
      </p:sp>
      <p:sp>
        <p:nvSpPr>
          <p:cNvPr name="TextBox 22" id="22"/>
          <p:cNvSpPr txBox="true"/>
          <p:nvPr/>
        </p:nvSpPr>
        <p:spPr>
          <a:xfrm rot="0">
            <a:off x="5020234" y="2354905"/>
            <a:ext cx="8229712" cy="1114425"/>
          </a:xfrm>
          <a:prstGeom prst="rect">
            <a:avLst/>
          </a:prstGeom>
        </p:spPr>
        <p:txBody>
          <a:bodyPr anchor="t" rtlCol="false" tIns="0" lIns="0" bIns="0" rIns="0">
            <a:spAutoFit/>
          </a:bodyPr>
          <a:lstStyle/>
          <a:p>
            <a:pPr algn="ctr">
              <a:lnSpc>
                <a:spcPts val="4366"/>
              </a:lnSpc>
            </a:pPr>
            <a:r>
              <a:rPr lang="en-US" b="true" sz="3638">
                <a:solidFill>
                  <a:srgbClr val="FFFFFF"/>
                </a:solidFill>
                <a:latin typeface="Source Sans Pro Bold"/>
                <a:ea typeface="Source Sans Pro Bold"/>
                <a:cs typeface="Source Sans Pro Bold"/>
                <a:sym typeface="Source Sans Pro Bold"/>
              </a:rPr>
              <a:t>UNIVERSITI TEKNOLOGI PETRONAS (UTP)</a:t>
            </a:r>
          </a:p>
        </p:txBody>
      </p:sp>
      <p:sp>
        <p:nvSpPr>
          <p:cNvPr name="TextBox 23" id="23"/>
          <p:cNvSpPr txBox="true"/>
          <p:nvPr/>
        </p:nvSpPr>
        <p:spPr>
          <a:xfrm rot="0">
            <a:off x="4550290" y="407680"/>
            <a:ext cx="9187420" cy="962025"/>
          </a:xfrm>
          <a:prstGeom prst="rect">
            <a:avLst/>
          </a:prstGeom>
        </p:spPr>
        <p:txBody>
          <a:bodyPr anchor="t" rtlCol="false" tIns="0" lIns="0" bIns="0" rIns="0">
            <a:spAutoFit/>
          </a:bodyPr>
          <a:lstStyle/>
          <a:p>
            <a:pPr algn="l">
              <a:lnSpc>
                <a:spcPts val="6720"/>
              </a:lnSpc>
            </a:pPr>
            <a:r>
              <a:rPr lang="en-US" sz="5600">
                <a:solidFill>
                  <a:srgbClr val="FFFFFF"/>
                </a:solidFill>
                <a:latin typeface="Times New Roman"/>
                <a:ea typeface="Times New Roman"/>
                <a:cs typeface="Times New Roman"/>
                <a:sym typeface="Times New Roman"/>
              </a:rPr>
              <a:t>INTRODUCTION</a:t>
            </a:r>
          </a:p>
        </p:txBody>
      </p:sp>
      <p:sp>
        <p:nvSpPr>
          <p:cNvPr name="TextBox 24" id="24"/>
          <p:cNvSpPr txBox="true"/>
          <p:nvPr/>
        </p:nvSpPr>
        <p:spPr>
          <a:xfrm rot="0">
            <a:off x="7496528" y="5540667"/>
            <a:ext cx="3306832" cy="371622"/>
          </a:xfrm>
          <a:prstGeom prst="rect">
            <a:avLst/>
          </a:prstGeom>
        </p:spPr>
        <p:txBody>
          <a:bodyPr anchor="t" rtlCol="false" tIns="0" lIns="0" bIns="0" rIns="0">
            <a:spAutoFit/>
          </a:bodyPr>
          <a:lstStyle/>
          <a:p>
            <a:pPr algn="ctr">
              <a:lnSpc>
                <a:spcPts val="2972"/>
              </a:lnSpc>
              <a:spcBef>
                <a:spcPct val="0"/>
              </a:spcBef>
            </a:pPr>
            <a:r>
              <a:rPr lang="en-US" b="true" sz="2286">
                <a:solidFill>
                  <a:srgbClr val="000000"/>
                </a:solidFill>
                <a:latin typeface="Poppins Bold"/>
                <a:ea typeface="Poppins Bold"/>
                <a:cs typeface="Poppins Bold"/>
                <a:sym typeface="Poppins Bold"/>
              </a:rPr>
              <a:t>OBJECTIVES</a:t>
            </a:r>
          </a:p>
        </p:txBody>
      </p:sp>
      <p:sp>
        <p:nvSpPr>
          <p:cNvPr name="TextBox 25" id="25"/>
          <p:cNvSpPr txBox="true"/>
          <p:nvPr/>
        </p:nvSpPr>
        <p:spPr>
          <a:xfrm rot="0">
            <a:off x="3507641" y="6502840"/>
            <a:ext cx="11284605" cy="2570952"/>
          </a:xfrm>
          <a:prstGeom prst="rect">
            <a:avLst/>
          </a:prstGeom>
        </p:spPr>
        <p:txBody>
          <a:bodyPr anchor="t" rtlCol="false" tIns="0" lIns="0" bIns="0" rIns="0">
            <a:spAutoFit/>
          </a:bodyPr>
          <a:lstStyle/>
          <a:p>
            <a:pPr algn="just">
              <a:lnSpc>
                <a:spcPts val="3981"/>
              </a:lnSpc>
            </a:pPr>
            <a:r>
              <a:rPr lang="en-US" b="true" sz="3062" spc="162">
                <a:solidFill>
                  <a:srgbClr val="FFFFFF"/>
                </a:solidFill>
                <a:latin typeface="Arial Bold"/>
                <a:ea typeface="Arial Bold"/>
                <a:cs typeface="Arial Bold"/>
                <a:sym typeface="Arial Bold"/>
              </a:rPr>
              <a:t>The purpose of the project is to develop a framework, which will enhance students' skills in the process of applying knowledge, expanding thoughts, solving problems independently and presenting findings through minimum guidance and supervision.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687003"/>
            <a:chOff x="0" y="0"/>
            <a:chExt cx="8829757" cy="814514"/>
          </a:xfrm>
        </p:grpSpPr>
        <p:sp>
          <p:nvSpPr>
            <p:cNvPr name="Freeform 3" id="3"/>
            <p:cNvSpPr/>
            <p:nvPr/>
          </p:nvSpPr>
          <p:spPr>
            <a:xfrm flipH="false" flipV="false" rot="0">
              <a:off x="0" y="0"/>
              <a:ext cx="8829756" cy="814514"/>
            </a:xfrm>
            <a:custGeom>
              <a:avLst/>
              <a:gdLst/>
              <a:ahLst/>
              <a:cxnLst/>
              <a:rect r="r" b="b" t="t" l="l"/>
              <a:pathLst>
                <a:path h="814514" w="8829756">
                  <a:moveTo>
                    <a:pt x="0" y="0"/>
                  </a:moveTo>
                  <a:lnTo>
                    <a:pt x="8829756" y="0"/>
                  </a:lnTo>
                  <a:lnTo>
                    <a:pt x="8829756" y="814514"/>
                  </a:lnTo>
                  <a:lnTo>
                    <a:pt x="0" y="814514"/>
                  </a:lnTo>
                  <a:close/>
                </a:path>
              </a:pathLst>
            </a:custGeom>
            <a:solidFill>
              <a:srgbClr val="20419A"/>
            </a:solidFill>
          </p:spPr>
        </p:sp>
      </p:grpSp>
      <p:grpSp>
        <p:nvGrpSpPr>
          <p:cNvPr name="Group 4" id="4"/>
          <p:cNvGrpSpPr/>
          <p:nvPr/>
        </p:nvGrpSpPr>
        <p:grpSpPr>
          <a:xfrm rot="0">
            <a:off x="0" y="0"/>
            <a:ext cx="4074704" cy="1687003"/>
            <a:chOff x="0" y="0"/>
            <a:chExt cx="1967336" cy="814514"/>
          </a:xfrm>
        </p:grpSpPr>
        <p:sp>
          <p:nvSpPr>
            <p:cNvPr name="Freeform 5" id="5"/>
            <p:cNvSpPr/>
            <p:nvPr/>
          </p:nvSpPr>
          <p:spPr>
            <a:xfrm flipH="false" flipV="false" rot="0">
              <a:off x="0" y="0"/>
              <a:ext cx="1967336" cy="814514"/>
            </a:xfrm>
            <a:custGeom>
              <a:avLst/>
              <a:gdLst/>
              <a:ahLst/>
              <a:cxnLst/>
              <a:rect r="r" b="b" t="t" l="l"/>
              <a:pathLst>
                <a:path h="814514" w="1967336">
                  <a:moveTo>
                    <a:pt x="0" y="0"/>
                  </a:moveTo>
                  <a:lnTo>
                    <a:pt x="1967336" y="0"/>
                  </a:lnTo>
                  <a:lnTo>
                    <a:pt x="1967336" y="814514"/>
                  </a:lnTo>
                  <a:lnTo>
                    <a:pt x="0" y="814514"/>
                  </a:lnTo>
                  <a:close/>
                </a:path>
              </a:pathLst>
            </a:custGeom>
            <a:solidFill>
              <a:srgbClr val="EDECED"/>
            </a:solidFill>
          </p:spPr>
        </p:sp>
      </p:grpSp>
      <p:grpSp>
        <p:nvGrpSpPr>
          <p:cNvPr name="Group 6" id="6"/>
          <p:cNvGrpSpPr/>
          <p:nvPr/>
        </p:nvGrpSpPr>
        <p:grpSpPr>
          <a:xfrm rot="0">
            <a:off x="0" y="1687003"/>
            <a:ext cx="18288000" cy="315648"/>
            <a:chOff x="0" y="0"/>
            <a:chExt cx="8829757" cy="152400"/>
          </a:xfrm>
        </p:grpSpPr>
        <p:sp>
          <p:nvSpPr>
            <p:cNvPr name="Freeform 7" id="7"/>
            <p:cNvSpPr/>
            <p:nvPr/>
          </p:nvSpPr>
          <p:spPr>
            <a:xfrm flipH="false" flipV="false" rot="0">
              <a:off x="0" y="0"/>
              <a:ext cx="8829756" cy="152400"/>
            </a:xfrm>
            <a:custGeom>
              <a:avLst/>
              <a:gdLst/>
              <a:ahLst/>
              <a:cxnLst/>
              <a:rect r="r" b="b" t="t" l="l"/>
              <a:pathLst>
                <a:path h="152400" w="8829756">
                  <a:moveTo>
                    <a:pt x="0" y="0"/>
                  </a:moveTo>
                  <a:lnTo>
                    <a:pt x="8829756" y="0"/>
                  </a:lnTo>
                  <a:lnTo>
                    <a:pt x="8829756" y="152400"/>
                  </a:lnTo>
                  <a:lnTo>
                    <a:pt x="0" y="152400"/>
                  </a:lnTo>
                  <a:close/>
                </a:path>
              </a:pathLst>
            </a:custGeom>
            <a:solidFill>
              <a:srgbClr val="FDB924"/>
            </a:solidFill>
          </p:spPr>
        </p:sp>
      </p:grpSp>
      <p:grpSp>
        <p:nvGrpSpPr>
          <p:cNvPr name="Group 8" id="8"/>
          <p:cNvGrpSpPr>
            <a:grpSpLocks noChangeAspect="true"/>
          </p:cNvGrpSpPr>
          <p:nvPr/>
        </p:nvGrpSpPr>
        <p:grpSpPr>
          <a:xfrm rot="0">
            <a:off x="7441173" y="2545576"/>
            <a:ext cx="3329454" cy="3260362"/>
            <a:chOff x="-72390" y="7620"/>
            <a:chExt cx="6487160" cy="6352540"/>
          </a:xfrm>
        </p:grpSpPr>
        <p:sp>
          <p:nvSpPr>
            <p:cNvPr name="Freeform 9" id="9"/>
            <p:cNvSpPr/>
            <p:nvPr/>
          </p:nvSpPr>
          <p:spPr>
            <a:xfrm flipH="false" flipV="false" rot="0">
              <a:off x="-72390" y="7620"/>
              <a:ext cx="6487160" cy="6352540"/>
            </a:xfrm>
            <a:custGeom>
              <a:avLst/>
              <a:gdLst/>
              <a:ahLst/>
              <a:cxnLst/>
              <a:rect r="r" b="b" t="t" l="l"/>
              <a:pathLst>
                <a:path h="6352540" w="6487160">
                  <a:moveTo>
                    <a:pt x="6322060" y="3176270"/>
                  </a:moveTo>
                  <a:cubicBezTo>
                    <a:pt x="6322060" y="2844800"/>
                    <a:pt x="6487160" y="2493010"/>
                    <a:pt x="6385560" y="2194560"/>
                  </a:cubicBezTo>
                  <a:cubicBezTo>
                    <a:pt x="6281420" y="1884680"/>
                    <a:pt x="5928360" y="1694180"/>
                    <a:pt x="5734050" y="1436370"/>
                  </a:cubicBezTo>
                  <a:cubicBezTo>
                    <a:pt x="5537200" y="1176020"/>
                    <a:pt x="5455920" y="796290"/>
                    <a:pt x="5185410" y="607060"/>
                  </a:cubicBezTo>
                  <a:cubicBezTo>
                    <a:pt x="4917440" y="420370"/>
                    <a:pt x="4517390" y="462280"/>
                    <a:pt x="4196080" y="360680"/>
                  </a:cubicBezTo>
                  <a:cubicBezTo>
                    <a:pt x="3884930" y="264160"/>
                    <a:pt x="3589020" y="0"/>
                    <a:pt x="3244850" y="0"/>
                  </a:cubicBezTo>
                  <a:cubicBezTo>
                    <a:pt x="2900680" y="0"/>
                    <a:pt x="2603500" y="262890"/>
                    <a:pt x="2293620" y="360680"/>
                  </a:cubicBezTo>
                  <a:cubicBezTo>
                    <a:pt x="1972310" y="461010"/>
                    <a:pt x="1570990" y="419100"/>
                    <a:pt x="1303020" y="607060"/>
                  </a:cubicBezTo>
                  <a:cubicBezTo>
                    <a:pt x="1032510" y="796290"/>
                    <a:pt x="951230" y="1176020"/>
                    <a:pt x="754380" y="1436370"/>
                  </a:cubicBezTo>
                  <a:cubicBezTo>
                    <a:pt x="558800" y="1694180"/>
                    <a:pt x="207010" y="1884680"/>
                    <a:pt x="101600" y="2194560"/>
                  </a:cubicBezTo>
                  <a:cubicBezTo>
                    <a:pt x="1270" y="2493010"/>
                    <a:pt x="165100" y="2844800"/>
                    <a:pt x="165100" y="3176270"/>
                  </a:cubicBezTo>
                  <a:cubicBezTo>
                    <a:pt x="165100" y="3507740"/>
                    <a:pt x="0" y="3859530"/>
                    <a:pt x="101600" y="4157980"/>
                  </a:cubicBezTo>
                  <a:cubicBezTo>
                    <a:pt x="205740" y="4467860"/>
                    <a:pt x="558800" y="4658360"/>
                    <a:pt x="753110" y="4916170"/>
                  </a:cubicBezTo>
                  <a:cubicBezTo>
                    <a:pt x="949960" y="5176520"/>
                    <a:pt x="1031240" y="5556250"/>
                    <a:pt x="1301750" y="5745480"/>
                  </a:cubicBezTo>
                  <a:cubicBezTo>
                    <a:pt x="1569720" y="5933440"/>
                    <a:pt x="1969770" y="5891530"/>
                    <a:pt x="2292350" y="5991860"/>
                  </a:cubicBezTo>
                  <a:cubicBezTo>
                    <a:pt x="2603500" y="6088380"/>
                    <a:pt x="2899410" y="6352540"/>
                    <a:pt x="3243580" y="6352540"/>
                  </a:cubicBezTo>
                  <a:cubicBezTo>
                    <a:pt x="3587750" y="6352540"/>
                    <a:pt x="3884930" y="6089650"/>
                    <a:pt x="4194810" y="5991860"/>
                  </a:cubicBezTo>
                  <a:cubicBezTo>
                    <a:pt x="4516120" y="5891530"/>
                    <a:pt x="4917440" y="5933440"/>
                    <a:pt x="5185410" y="5745480"/>
                  </a:cubicBezTo>
                  <a:cubicBezTo>
                    <a:pt x="5455920" y="5556250"/>
                    <a:pt x="5537200" y="5176520"/>
                    <a:pt x="5734050" y="4916170"/>
                  </a:cubicBezTo>
                  <a:cubicBezTo>
                    <a:pt x="5929630" y="4658360"/>
                    <a:pt x="6281420" y="4467860"/>
                    <a:pt x="6385560" y="4157980"/>
                  </a:cubicBezTo>
                  <a:cubicBezTo>
                    <a:pt x="6487160" y="3858260"/>
                    <a:pt x="6322060" y="3506470"/>
                    <a:pt x="6322060" y="3176270"/>
                  </a:cubicBezTo>
                  <a:close/>
                </a:path>
              </a:pathLst>
            </a:custGeom>
            <a:solidFill>
              <a:srgbClr val="00A19C"/>
            </a:solidFill>
          </p:spPr>
        </p:sp>
      </p:grpSp>
      <p:grpSp>
        <p:nvGrpSpPr>
          <p:cNvPr name="Group 10" id="10"/>
          <p:cNvGrpSpPr/>
          <p:nvPr/>
        </p:nvGrpSpPr>
        <p:grpSpPr>
          <a:xfrm rot="0">
            <a:off x="4540062" y="2847489"/>
            <a:ext cx="1461311" cy="146131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419A"/>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3079"/>
                </a:lnSpc>
              </a:pPr>
            </a:p>
          </p:txBody>
        </p:sp>
      </p:grpSp>
      <p:grpSp>
        <p:nvGrpSpPr>
          <p:cNvPr name="Group 13" id="13"/>
          <p:cNvGrpSpPr/>
          <p:nvPr/>
        </p:nvGrpSpPr>
        <p:grpSpPr>
          <a:xfrm rot="0">
            <a:off x="12210427" y="2847489"/>
            <a:ext cx="1461311" cy="146131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419A"/>
            </a:solidFill>
            <a:ln cap="sq">
              <a:no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marL="0" indent="0" lvl="0">
                <a:lnSpc>
                  <a:spcPts val="3079"/>
                </a:lnSpc>
                <a:spcBef>
                  <a:spcPct val="0"/>
                </a:spcBef>
              </a:pPr>
            </a:p>
          </p:txBody>
        </p:sp>
      </p:grpSp>
      <p:grpSp>
        <p:nvGrpSpPr>
          <p:cNvPr name="Group 16" id="16"/>
          <p:cNvGrpSpPr/>
          <p:nvPr/>
        </p:nvGrpSpPr>
        <p:grpSpPr>
          <a:xfrm rot="0">
            <a:off x="4904766" y="5756794"/>
            <a:ext cx="1461311" cy="1461311"/>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419A"/>
            </a:solidFill>
            <a:ln cap="sq">
              <a:noFill/>
              <a:prstDash val="solid"/>
              <a:miter/>
            </a:ln>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marL="0" indent="0" lvl="0">
                <a:lnSpc>
                  <a:spcPts val="3079"/>
                </a:lnSpc>
                <a:spcBef>
                  <a:spcPct val="0"/>
                </a:spcBef>
              </a:pPr>
            </a:p>
          </p:txBody>
        </p:sp>
      </p:grpSp>
      <p:grpSp>
        <p:nvGrpSpPr>
          <p:cNvPr name="Group 19" id="19"/>
          <p:cNvGrpSpPr/>
          <p:nvPr/>
        </p:nvGrpSpPr>
        <p:grpSpPr>
          <a:xfrm rot="0">
            <a:off x="11853554" y="5756794"/>
            <a:ext cx="1461311" cy="1461311"/>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419A"/>
            </a:solidFill>
            <a:ln cap="sq">
              <a:noFill/>
              <a:prstDash val="solid"/>
              <a:miter/>
            </a:ln>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marL="0" indent="0" lvl="0">
                <a:lnSpc>
                  <a:spcPts val="3079"/>
                </a:lnSpc>
                <a:spcBef>
                  <a:spcPct val="0"/>
                </a:spcBef>
              </a:pPr>
            </a:p>
          </p:txBody>
        </p:sp>
      </p:grpSp>
      <p:sp>
        <p:nvSpPr>
          <p:cNvPr name="AutoShape 22" id="22"/>
          <p:cNvSpPr/>
          <p:nvPr/>
        </p:nvSpPr>
        <p:spPr>
          <a:xfrm>
            <a:off x="5992763" y="3690656"/>
            <a:ext cx="1498696" cy="233533"/>
          </a:xfrm>
          <a:prstGeom prst="line">
            <a:avLst/>
          </a:prstGeom>
          <a:ln cap="flat" w="38100">
            <a:solidFill>
              <a:srgbClr val="3C5679"/>
            </a:solidFill>
            <a:prstDash val="sysDash"/>
            <a:headEnd type="none" len="sm" w="sm"/>
            <a:tailEnd type="none" len="sm" w="sm"/>
          </a:ln>
        </p:spPr>
      </p:sp>
      <p:sp>
        <p:nvSpPr>
          <p:cNvPr name="AutoShape 23" id="23"/>
          <p:cNvSpPr/>
          <p:nvPr/>
        </p:nvSpPr>
        <p:spPr>
          <a:xfrm flipV="true">
            <a:off x="6243586" y="5041709"/>
            <a:ext cx="1562285" cy="1040641"/>
          </a:xfrm>
          <a:prstGeom prst="line">
            <a:avLst/>
          </a:prstGeom>
          <a:ln cap="flat" w="38100">
            <a:solidFill>
              <a:srgbClr val="3C5679"/>
            </a:solidFill>
            <a:prstDash val="sysDash"/>
            <a:headEnd type="none" len="sm" w="sm"/>
            <a:tailEnd type="none" len="sm" w="sm"/>
          </a:ln>
        </p:spPr>
      </p:sp>
      <p:sp>
        <p:nvSpPr>
          <p:cNvPr name="AutoShape 24" id="24"/>
          <p:cNvSpPr/>
          <p:nvPr/>
        </p:nvSpPr>
        <p:spPr>
          <a:xfrm flipH="true" flipV="true">
            <a:off x="10407075" y="5040521"/>
            <a:ext cx="1568548" cy="1042461"/>
          </a:xfrm>
          <a:prstGeom prst="line">
            <a:avLst/>
          </a:prstGeom>
          <a:ln cap="flat" w="38100">
            <a:solidFill>
              <a:srgbClr val="3C5679"/>
            </a:solidFill>
            <a:prstDash val="sysDash"/>
            <a:headEnd type="none" len="sm" w="sm"/>
            <a:tailEnd type="none" len="sm" w="sm"/>
          </a:ln>
        </p:spPr>
      </p:sp>
      <p:sp>
        <p:nvSpPr>
          <p:cNvPr name="AutoShape 25" id="25"/>
          <p:cNvSpPr/>
          <p:nvPr/>
        </p:nvSpPr>
        <p:spPr>
          <a:xfrm flipH="true">
            <a:off x="10720585" y="3690656"/>
            <a:ext cx="1498452" cy="233495"/>
          </a:xfrm>
          <a:prstGeom prst="line">
            <a:avLst/>
          </a:prstGeom>
          <a:ln cap="flat" w="38100">
            <a:solidFill>
              <a:srgbClr val="3C5679"/>
            </a:solidFill>
            <a:prstDash val="sysDash"/>
            <a:headEnd type="none" len="sm" w="sm"/>
            <a:tailEnd type="none" len="sm" w="sm"/>
          </a:ln>
        </p:spPr>
      </p:sp>
      <p:sp>
        <p:nvSpPr>
          <p:cNvPr name="Freeform 26" id="26"/>
          <p:cNvSpPr/>
          <p:nvPr/>
        </p:nvSpPr>
        <p:spPr>
          <a:xfrm flipH="false" flipV="false" rot="0">
            <a:off x="12221308" y="6161445"/>
            <a:ext cx="725803" cy="622376"/>
          </a:xfrm>
          <a:custGeom>
            <a:avLst/>
            <a:gdLst/>
            <a:ahLst/>
            <a:cxnLst/>
            <a:rect r="r" b="b" t="t" l="l"/>
            <a:pathLst>
              <a:path h="622376" w="725803">
                <a:moveTo>
                  <a:pt x="0" y="0"/>
                </a:moveTo>
                <a:lnTo>
                  <a:pt x="725803" y="0"/>
                </a:lnTo>
                <a:lnTo>
                  <a:pt x="725803" y="622376"/>
                </a:lnTo>
                <a:lnTo>
                  <a:pt x="0" y="6223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7" id="27"/>
          <p:cNvSpPr/>
          <p:nvPr/>
        </p:nvSpPr>
        <p:spPr>
          <a:xfrm flipH="false" flipV="false" rot="0">
            <a:off x="12530955" y="3255681"/>
            <a:ext cx="820254" cy="644925"/>
          </a:xfrm>
          <a:custGeom>
            <a:avLst/>
            <a:gdLst/>
            <a:ahLst/>
            <a:cxnLst/>
            <a:rect r="r" b="b" t="t" l="l"/>
            <a:pathLst>
              <a:path h="644925" w="820254">
                <a:moveTo>
                  <a:pt x="0" y="0"/>
                </a:moveTo>
                <a:lnTo>
                  <a:pt x="820255" y="0"/>
                </a:lnTo>
                <a:lnTo>
                  <a:pt x="820255" y="644925"/>
                </a:lnTo>
                <a:lnTo>
                  <a:pt x="0" y="6449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8" id="28"/>
          <p:cNvGrpSpPr/>
          <p:nvPr/>
        </p:nvGrpSpPr>
        <p:grpSpPr>
          <a:xfrm rot="0">
            <a:off x="287332" y="2307451"/>
            <a:ext cx="4224858" cy="823722"/>
            <a:chOff x="0" y="0"/>
            <a:chExt cx="1112720" cy="216947"/>
          </a:xfrm>
        </p:grpSpPr>
        <p:sp>
          <p:nvSpPr>
            <p:cNvPr name="Freeform 29" id="29"/>
            <p:cNvSpPr/>
            <p:nvPr/>
          </p:nvSpPr>
          <p:spPr>
            <a:xfrm flipH="false" flipV="false" rot="0">
              <a:off x="0" y="0"/>
              <a:ext cx="1112720" cy="216947"/>
            </a:xfrm>
            <a:custGeom>
              <a:avLst/>
              <a:gdLst/>
              <a:ahLst/>
              <a:cxnLst/>
              <a:rect r="r" b="b" t="t" l="l"/>
              <a:pathLst>
                <a:path h="216947" w="1112720">
                  <a:moveTo>
                    <a:pt x="93456" y="0"/>
                  </a:moveTo>
                  <a:lnTo>
                    <a:pt x="1019264" y="0"/>
                  </a:lnTo>
                  <a:cubicBezTo>
                    <a:pt x="1044050" y="0"/>
                    <a:pt x="1067821" y="9846"/>
                    <a:pt x="1085347" y="27373"/>
                  </a:cubicBezTo>
                  <a:cubicBezTo>
                    <a:pt x="1102874" y="44899"/>
                    <a:pt x="1112720" y="68670"/>
                    <a:pt x="1112720" y="93456"/>
                  </a:cubicBezTo>
                  <a:lnTo>
                    <a:pt x="1112720" y="123491"/>
                  </a:lnTo>
                  <a:cubicBezTo>
                    <a:pt x="1112720" y="175106"/>
                    <a:pt x="1070878" y="216947"/>
                    <a:pt x="1019264" y="216947"/>
                  </a:cubicBezTo>
                  <a:lnTo>
                    <a:pt x="93456" y="216947"/>
                  </a:lnTo>
                  <a:cubicBezTo>
                    <a:pt x="41842" y="216947"/>
                    <a:pt x="0" y="175106"/>
                    <a:pt x="0" y="123491"/>
                  </a:cubicBezTo>
                  <a:lnTo>
                    <a:pt x="0" y="93456"/>
                  </a:lnTo>
                  <a:cubicBezTo>
                    <a:pt x="0" y="41842"/>
                    <a:pt x="41842" y="0"/>
                    <a:pt x="93456" y="0"/>
                  </a:cubicBezTo>
                  <a:close/>
                </a:path>
              </a:pathLst>
            </a:custGeom>
            <a:solidFill>
              <a:srgbClr val="763F9B"/>
            </a:solidFill>
          </p:spPr>
        </p:sp>
        <p:sp>
          <p:nvSpPr>
            <p:cNvPr name="TextBox 30" id="30"/>
            <p:cNvSpPr txBox="true"/>
            <p:nvPr/>
          </p:nvSpPr>
          <p:spPr>
            <a:xfrm>
              <a:off x="0" y="-85725"/>
              <a:ext cx="1112720" cy="302672"/>
            </a:xfrm>
            <a:prstGeom prst="rect">
              <a:avLst/>
            </a:prstGeom>
          </p:spPr>
          <p:txBody>
            <a:bodyPr anchor="ctr" rtlCol="false" tIns="50800" lIns="50800" bIns="50800" rIns="50800"/>
            <a:lstStyle/>
            <a:p>
              <a:pPr algn="ctr">
                <a:lnSpc>
                  <a:spcPts val="4200"/>
                </a:lnSpc>
              </a:pPr>
              <a:r>
                <a:rPr lang="en-US" b="true" sz="3000">
                  <a:solidFill>
                    <a:srgbClr val="FFFFFF"/>
                  </a:solidFill>
                  <a:latin typeface="Poppins Bold"/>
                  <a:ea typeface="Poppins Bold"/>
                  <a:cs typeface="Poppins Bold"/>
                  <a:sym typeface="Poppins Bold"/>
                </a:rPr>
                <a:t>WHAT?</a:t>
              </a:r>
            </a:p>
          </p:txBody>
        </p:sp>
      </p:grpSp>
      <p:grpSp>
        <p:nvGrpSpPr>
          <p:cNvPr name="Group 31" id="31"/>
          <p:cNvGrpSpPr/>
          <p:nvPr/>
        </p:nvGrpSpPr>
        <p:grpSpPr>
          <a:xfrm rot="0">
            <a:off x="315204" y="6250736"/>
            <a:ext cx="4224858" cy="823722"/>
            <a:chOff x="0" y="0"/>
            <a:chExt cx="1112720" cy="216947"/>
          </a:xfrm>
        </p:grpSpPr>
        <p:sp>
          <p:nvSpPr>
            <p:cNvPr name="Freeform 32" id="32"/>
            <p:cNvSpPr/>
            <p:nvPr/>
          </p:nvSpPr>
          <p:spPr>
            <a:xfrm flipH="false" flipV="false" rot="0">
              <a:off x="0" y="0"/>
              <a:ext cx="1112720" cy="216947"/>
            </a:xfrm>
            <a:custGeom>
              <a:avLst/>
              <a:gdLst/>
              <a:ahLst/>
              <a:cxnLst/>
              <a:rect r="r" b="b" t="t" l="l"/>
              <a:pathLst>
                <a:path h="216947" w="1112720">
                  <a:moveTo>
                    <a:pt x="93456" y="0"/>
                  </a:moveTo>
                  <a:lnTo>
                    <a:pt x="1019264" y="0"/>
                  </a:lnTo>
                  <a:cubicBezTo>
                    <a:pt x="1044050" y="0"/>
                    <a:pt x="1067821" y="9846"/>
                    <a:pt x="1085347" y="27373"/>
                  </a:cubicBezTo>
                  <a:cubicBezTo>
                    <a:pt x="1102874" y="44899"/>
                    <a:pt x="1112720" y="68670"/>
                    <a:pt x="1112720" y="93456"/>
                  </a:cubicBezTo>
                  <a:lnTo>
                    <a:pt x="1112720" y="123491"/>
                  </a:lnTo>
                  <a:cubicBezTo>
                    <a:pt x="1112720" y="175106"/>
                    <a:pt x="1070878" y="216947"/>
                    <a:pt x="1019264" y="216947"/>
                  </a:cubicBezTo>
                  <a:lnTo>
                    <a:pt x="93456" y="216947"/>
                  </a:lnTo>
                  <a:cubicBezTo>
                    <a:pt x="41842" y="216947"/>
                    <a:pt x="0" y="175106"/>
                    <a:pt x="0" y="123491"/>
                  </a:cubicBezTo>
                  <a:lnTo>
                    <a:pt x="0" y="93456"/>
                  </a:lnTo>
                  <a:cubicBezTo>
                    <a:pt x="0" y="41842"/>
                    <a:pt x="41842" y="0"/>
                    <a:pt x="93456" y="0"/>
                  </a:cubicBezTo>
                  <a:close/>
                </a:path>
              </a:pathLst>
            </a:custGeom>
            <a:solidFill>
              <a:srgbClr val="763F9B"/>
            </a:solidFill>
          </p:spPr>
        </p:sp>
        <p:sp>
          <p:nvSpPr>
            <p:cNvPr name="TextBox 33" id="33"/>
            <p:cNvSpPr txBox="true"/>
            <p:nvPr/>
          </p:nvSpPr>
          <p:spPr>
            <a:xfrm>
              <a:off x="0" y="-85725"/>
              <a:ext cx="1112720" cy="302672"/>
            </a:xfrm>
            <a:prstGeom prst="rect">
              <a:avLst/>
            </a:prstGeom>
          </p:spPr>
          <p:txBody>
            <a:bodyPr anchor="ctr" rtlCol="false" tIns="50800" lIns="50800" bIns="50800" rIns="50800"/>
            <a:lstStyle/>
            <a:p>
              <a:pPr algn="ctr">
                <a:lnSpc>
                  <a:spcPts val="4200"/>
                </a:lnSpc>
              </a:pPr>
              <a:r>
                <a:rPr lang="en-US" b="true" sz="3000">
                  <a:solidFill>
                    <a:srgbClr val="FFFFFF"/>
                  </a:solidFill>
                  <a:latin typeface="Poppins Bold"/>
                  <a:ea typeface="Poppins Bold"/>
                  <a:cs typeface="Poppins Bold"/>
                  <a:sym typeface="Poppins Bold"/>
                </a:rPr>
                <a:t>APPLICATION</a:t>
              </a:r>
            </a:p>
          </p:txBody>
        </p:sp>
      </p:grpSp>
      <p:sp>
        <p:nvSpPr>
          <p:cNvPr name="Freeform 34" id="34"/>
          <p:cNvSpPr/>
          <p:nvPr/>
        </p:nvSpPr>
        <p:spPr>
          <a:xfrm flipH="false" flipV="false" rot="0">
            <a:off x="4872325" y="3166780"/>
            <a:ext cx="757371" cy="757371"/>
          </a:xfrm>
          <a:custGeom>
            <a:avLst/>
            <a:gdLst/>
            <a:ahLst/>
            <a:cxnLst/>
            <a:rect r="r" b="b" t="t" l="l"/>
            <a:pathLst>
              <a:path h="757371" w="757371">
                <a:moveTo>
                  <a:pt x="0" y="0"/>
                </a:moveTo>
                <a:lnTo>
                  <a:pt x="757370" y="0"/>
                </a:lnTo>
                <a:lnTo>
                  <a:pt x="757370" y="757370"/>
                </a:lnTo>
                <a:lnTo>
                  <a:pt x="0" y="7573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35" id="35"/>
          <p:cNvGrpSpPr/>
          <p:nvPr/>
        </p:nvGrpSpPr>
        <p:grpSpPr>
          <a:xfrm rot="0">
            <a:off x="13834684" y="6250736"/>
            <a:ext cx="4224858" cy="823722"/>
            <a:chOff x="0" y="0"/>
            <a:chExt cx="1112720" cy="216947"/>
          </a:xfrm>
        </p:grpSpPr>
        <p:sp>
          <p:nvSpPr>
            <p:cNvPr name="Freeform 36" id="36"/>
            <p:cNvSpPr/>
            <p:nvPr/>
          </p:nvSpPr>
          <p:spPr>
            <a:xfrm flipH="false" flipV="false" rot="0">
              <a:off x="0" y="0"/>
              <a:ext cx="1112720" cy="216947"/>
            </a:xfrm>
            <a:custGeom>
              <a:avLst/>
              <a:gdLst/>
              <a:ahLst/>
              <a:cxnLst/>
              <a:rect r="r" b="b" t="t" l="l"/>
              <a:pathLst>
                <a:path h="216947" w="1112720">
                  <a:moveTo>
                    <a:pt x="93456" y="0"/>
                  </a:moveTo>
                  <a:lnTo>
                    <a:pt x="1019264" y="0"/>
                  </a:lnTo>
                  <a:cubicBezTo>
                    <a:pt x="1044050" y="0"/>
                    <a:pt x="1067821" y="9846"/>
                    <a:pt x="1085347" y="27373"/>
                  </a:cubicBezTo>
                  <a:cubicBezTo>
                    <a:pt x="1102874" y="44899"/>
                    <a:pt x="1112720" y="68670"/>
                    <a:pt x="1112720" y="93456"/>
                  </a:cubicBezTo>
                  <a:lnTo>
                    <a:pt x="1112720" y="123491"/>
                  </a:lnTo>
                  <a:cubicBezTo>
                    <a:pt x="1112720" y="175106"/>
                    <a:pt x="1070878" y="216947"/>
                    <a:pt x="1019264" y="216947"/>
                  </a:cubicBezTo>
                  <a:lnTo>
                    <a:pt x="93456" y="216947"/>
                  </a:lnTo>
                  <a:cubicBezTo>
                    <a:pt x="41842" y="216947"/>
                    <a:pt x="0" y="175106"/>
                    <a:pt x="0" y="123491"/>
                  </a:cubicBezTo>
                  <a:lnTo>
                    <a:pt x="0" y="93456"/>
                  </a:lnTo>
                  <a:cubicBezTo>
                    <a:pt x="0" y="41842"/>
                    <a:pt x="41842" y="0"/>
                    <a:pt x="93456" y="0"/>
                  </a:cubicBezTo>
                  <a:close/>
                </a:path>
              </a:pathLst>
            </a:custGeom>
            <a:solidFill>
              <a:srgbClr val="763F9B"/>
            </a:solidFill>
          </p:spPr>
        </p:sp>
        <p:sp>
          <p:nvSpPr>
            <p:cNvPr name="TextBox 37" id="37"/>
            <p:cNvSpPr txBox="true"/>
            <p:nvPr/>
          </p:nvSpPr>
          <p:spPr>
            <a:xfrm>
              <a:off x="0" y="-85725"/>
              <a:ext cx="1112720" cy="302672"/>
            </a:xfrm>
            <a:prstGeom prst="rect">
              <a:avLst/>
            </a:prstGeom>
          </p:spPr>
          <p:txBody>
            <a:bodyPr anchor="ctr" rtlCol="false" tIns="50800" lIns="50800" bIns="50800" rIns="50800"/>
            <a:lstStyle/>
            <a:p>
              <a:pPr algn="ctr">
                <a:lnSpc>
                  <a:spcPts val="4200"/>
                </a:lnSpc>
              </a:pPr>
              <a:r>
                <a:rPr lang="en-US" b="true" sz="3000">
                  <a:solidFill>
                    <a:srgbClr val="FFFFFF"/>
                  </a:solidFill>
                  <a:latin typeface="Poppins Bold"/>
                  <a:ea typeface="Poppins Bold"/>
                  <a:cs typeface="Poppins Bold"/>
                  <a:sym typeface="Poppins Bold"/>
                </a:rPr>
                <a:t>FEATURES</a:t>
              </a:r>
            </a:p>
          </p:txBody>
        </p:sp>
      </p:grpSp>
      <p:grpSp>
        <p:nvGrpSpPr>
          <p:cNvPr name="Group 38" id="38"/>
          <p:cNvGrpSpPr/>
          <p:nvPr/>
        </p:nvGrpSpPr>
        <p:grpSpPr>
          <a:xfrm rot="0">
            <a:off x="13834684" y="2307451"/>
            <a:ext cx="4224858" cy="823722"/>
            <a:chOff x="0" y="0"/>
            <a:chExt cx="1112720" cy="216947"/>
          </a:xfrm>
        </p:grpSpPr>
        <p:sp>
          <p:nvSpPr>
            <p:cNvPr name="Freeform 39" id="39"/>
            <p:cNvSpPr/>
            <p:nvPr/>
          </p:nvSpPr>
          <p:spPr>
            <a:xfrm flipH="false" flipV="false" rot="0">
              <a:off x="0" y="0"/>
              <a:ext cx="1112720" cy="216947"/>
            </a:xfrm>
            <a:custGeom>
              <a:avLst/>
              <a:gdLst/>
              <a:ahLst/>
              <a:cxnLst/>
              <a:rect r="r" b="b" t="t" l="l"/>
              <a:pathLst>
                <a:path h="216947" w="1112720">
                  <a:moveTo>
                    <a:pt x="93456" y="0"/>
                  </a:moveTo>
                  <a:lnTo>
                    <a:pt x="1019264" y="0"/>
                  </a:lnTo>
                  <a:cubicBezTo>
                    <a:pt x="1044050" y="0"/>
                    <a:pt x="1067821" y="9846"/>
                    <a:pt x="1085347" y="27373"/>
                  </a:cubicBezTo>
                  <a:cubicBezTo>
                    <a:pt x="1102874" y="44899"/>
                    <a:pt x="1112720" y="68670"/>
                    <a:pt x="1112720" y="93456"/>
                  </a:cubicBezTo>
                  <a:lnTo>
                    <a:pt x="1112720" y="123491"/>
                  </a:lnTo>
                  <a:cubicBezTo>
                    <a:pt x="1112720" y="175106"/>
                    <a:pt x="1070878" y="216947"/>
                    <a:pt x="1019264" y="216947"/>
                  </a:cubicBezTo>
                  <a:lnTo>
                    <a:pt x="93456" y="216947"/>
                  </a:lnTo>
                  <a:cubicBezTo>
                    <a:pt x="41842" y="216947"/>
                    <a:pt x="0" y="175106"/>
                    <a:pt x="0" y="123491"/>
                  </a:cubicBezTo>
                  <a:lnTo>
                    <a:pt x="0" y="93456"/>
                  </a:lnTo>
                  <a:cubicBezTo>
                    <a:pt x="0" y="41842"/>
                    <a:pt x="41842" y="0"/>
                    <a:pt x="93456" y="0"/>
                  </a:cubicBezTo>
                  <a:close/>
                </a:path>
              </a:pathLst>
            </a:custGeom>
            <a:solidFill>
              <a:srgbClr val="763F9B"/>
            </a:solidFill>
          </p:spPr>
        </p:sp>
        <p:sp>
          <p:nvSpPr>
            <p:cNvPr name="TextBox 40" id="40"/>
            <p:cNvSpPr txBox="true"/>
            <p:nvPr/>
          </p:nvSpPr>
          <p:spPr>
            <a:xfrm>
              <a:off x="0" y="-85725"/>
              <a:ext cx="1112720" cy="302672"/>
            </a:xfrm>
            <a:prstGeom prst="rect">
              <a:avLst/>
            </a:prstGeom>
          </p:spPr>
          <p:txBody>
            <a:bodyPr anchor="ctr" rtlCol="false" tIns="50800" lIns="50800" bIns="50800" rIns="50800"/>
            <a:lstStyle/>
            <a:p>
              <a:pPr algn="ctr">
                <a:lnSpc>
                  <a:spcPts val="4200"/>
                </a:lnSpc>
              </a:pPr>
              <a:r>
                <a:rPr lang="en-US" b="true" sz="3000">
                  <a:solidFill>
                    <a:srgbClr val="FFFFFF"/>
                  </a:solidFill>
                  <a:latin typeface="Poppins Bold"/>
                  <a:ea typeface="Poppins Bold"/>
                  <a:cs typeface="Poppins Bold"/>
                  <a:sym typeface="Poppins Bold"/>
                </a:rPr>
                <a:t>IMPORTANCE</a:t>
              </a:r>
            </a:p>
          </p:txBody>
        </p:sp>
      </p:grpSp>
      <p:sp>
        <p:nvSpPr>
          <p:cNvPr name="AutoShape 41" id="41"/>
          <p:cNvSpPr/>
          <p:nvPr/>
        </p:nvSpPr>
        <p:spPr>
          <a:xfrm>
            <a:off x="9135849" y="5822633"/>
            <a:ext cx="114969" cy="428103"/>
          </a:xfrm>
          <a:prstGeom prst="line">
            <a:avLst/>
          </a:prstGeom>
          <a:ln cap="flat" w="38100">
            <a:solidFill>
              <a:srgbClr val="3C5679"/>
            </a:solidFill>
            <a:prstDash val="sysDash"/>
            <a:headEnd type="none" len="sm" w="sm"/>
            <a:tailEnd type="none" len="sm" w="sm"/>
          </a:ln>
        </p:spPr>
      </p:sp>
      <p:grpSp>
        <p:nvGrpSpPr>
          <p:cNvPr name="Group 42" id="42"/>
          <p:cNvGrpSpPr/>
          <p:nvPr/>
        </p:nvGrpSpPr>
        <p:grpSpPr>
          <a:xfrm rot="0">
            <a:off x="8413345" y="6120263"/>
            <a:ext cx="1461311" cy="1461311"/>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419A"/>
            </a:solidFill>
            <a:ln cap="sq">
              <a:noFill/>
              <a:prstDash val="solid"/>
              <a:miter/>
            </a:ln>
          </p:spPr>
        </p:sp>
        <p:sp>
          <p:nvSpPr>
            <p:cNvPr name="TextBox 44" id="44"/>
            <p:cNvSpPr txBox="true"/>
            <p:nvPr/>
          </p:nvSpPr>
          <p:spPr>
            <a:xfrm>
              <a:off x="76200" y="38100"/>
              <a:ext cx="660400" cy="698500"/>
            </a:xfrm>
            <a:prstGeom prst="rect">
              <a:avLst/>
            </a:prstGeom>
          </p:spPr>
          <p:txBody>
            <a:bodyPr anchor="ctr" rtlCol="false" tIns="50800" lIns="50800" bIns="50800" rIns="50800"/>
            <a:lstStyle/>
            <a:p>
              <a:pPr algn="ctr" marL="0" indent="0" lvl="0">
                <a:lnSpc>
                  <a:spcPts val="3079"/>
                </a:lnSpc>
                <a:spcBef>
                  <a:spcPct val="0"/>
                </a:spcBef>
              </a:pPr>
            </a:p>
          </p:txBody>
        </p:sp>
      </p:grpSp>
      <p:grpSp>
        <p:nvGrpSpPr>
          <p:cNvPr name="Group 45" id="45"/>
          <p:cNvGrpSpPr/>
          <p:nvPr/>
        </p:nvGrpSpPr>
        <p:grpSpPr>
          <a:xfrm rot="0">
            <a:off x="7266794" y="7748632"/>
            <a:ext cx="4224858" cy="823722"/>
            <a:chOff x="0" y="0"/>
            <a:chExt cx="1112720" cy="216947"/>
          </a:xfrm>
        </p:grpSpPr>
        <p:sp>
          <p:nvSpPr>
            <p:cNvPr name="Freeform 46" id="46"/>
            <p:cNvSpPr/>
            <p:nvPr/>
          </p:nvSpPr>
          <p:spPr>
            <a:xfrm flipH="false" flipV="false" rot="0">
              <a:off x="0" y="0"/>
              <a:ext cx="1112720" cy="216947"/>
            </a:xfrm>
            <a:custGeom>
              <a:avLst/>
              <a:gdLst/>
              <a:ahLst/>
              <a:cxnLst/>
              <a:rect r="r" b="b" t="t" l="l"/>
              <a:pathLst>
                <a:path h="216947" w="1112720">
                  <a:moveTo>
                    <a:pt x="93456" y="0"/>
                  </a:moveTo>
                  <a:lnTo>
                    <a:pt x="1019264" y="0"/>
                  </a:lnTo>
                  <a:cubicBezTo>
                    <a:pt x="1044050" y="0"/>
                    <a:pt x="1067821" y="9846"/>
                    <a:pt x="1085347" y="27373"/>
                  </a:cubicBezTo>
                  <a:cubicBezTo>
                    <a:pt x="1102874" y="44899"/>
                    <a:pt x="1112720" y="68670"/>
                    <a:pt x="1112720" y="93456"/>
                  </a:cubicBezTo>
                  <a:lnTo>
                    <a:pt x="1112720" y="123491"/>
                  </a:lnTo>
                  <a:cubicBezTo>
                    <a:pt x="1112720" y="175106"/>
                    <a:pt x="1070878" y="216947"/>
                    <a:pt x="1019264" y="216947"/>
                  </a:cubicBezTo>
                  <a:lnTo>
                    <a:pt x="93456" y="216947"/>
                  </a:lnTo>
                  <a:cubicBezTo>
                    <a:pt x="41842" y="216947"/>
                    <a:pt x="0" y="175106"/>
                    <a:pt x="0" y="123491"/>
                  </a:cubicBezTo>
                  <a:lnTo>
                    <a:pt x="0" y="93456"/>
                  </a:lnTo>
                  <a:cubicBezTo>
                    <a:pt x="0" y="41842"/>
                    <a:pt x="41842" y="0"/>
                    <a:pt x="93456" y="0"/>
                  </a:cubicBezTo>
                  <a:close/>
                </a:path>
              </a:pathLst>
            </a:custGeom>
            <a:solidFill>
              <a:srgbClr val="763F9B"/>
            </a:solidFill>
          </p:spPr>
        </p:sp>
        <p:sp>
          <p:nvSpPr>
            <p:cNvPr name="TextBox 47" id="47"/>
            <p:cNvSpPr txBox="true"/>
            <p:nvPr/>
          </p:nvSpPr>
          <p:spPr>
            <a:xfrm>
              <a:off x="0" y="-85725"/>
              <a:ext cx="1112720" cy="302672"/>
            </a:xfrm>
            <a:prstGeom prst="rect">
              <a:avLst/>
            </a:prstGeom>
          </p:spPr>
          <p:txBody>
            <a:bodyPr anchor="ctr" rtlCol="false" tIns="50800" lIns="50800" bIns="50800" rIns="50800"/>
            <a:lstStyle/>
            <a:p>
              <a:pPr algn="ctr">
                <a:lnSpc>
                  <a:spcPts val="4200"/>
                </a:lnSpc>
              </a:pPr>
              <a:r>
                <a:rPr lang="en-US" b="true" sz="3000">
                  <a:solidFill>
                    <a:srgbClr val="FFFFFF"/>
                  </a:solidFill>
                  <a:latin typeface="Poppins Bold"/>
                  <a:ea typeface="Poppins Bold"/>
                  <a:cs typeface="Poppins Bold"/>
                  <a:sym typeface="Poppins Bold"/>
                </a:rPr>
                <a:t>TECHNOLOGIES USED</a:t>
              </a:r>
            </a:p>
          </p:txBody>
        </p:sp>
      </p:grpSp>
      <p:sp>
        <p:nvSpPr>
          <p:cNvPr name="Freeform 48" id="48"/>
          <p:cNvSpPr/>
          <p:nvPr/>
        </p:nvSpPr>
        <p:spPr>
          <a:xfrm flipH="false" flipV="false" rot="0">
            <a:off x="5251010" y="6065380"/>
            <a:ext cx="814506" cy="814506"/>
          </a:xfrm>
          <a:custGeom>
            <a:avLst/>
            <a:gdLst/>
            <a:ahLst/>
            <a:cxnLst/>
            <a:rect r="r" b="b" t="t" l="l"/>
            <a:pathLst>
              <a:path h="814506" w="814506">
                <a:moveTo>
                  <a:pt x="0" y="0"/>
                </a:moveTo>
                <a:lnTo>
                  <a:pt x="814506" y="0"/>
                </a:lnTo>
                <a:lnTo>
                  <a:pt x="814506" y="814506"/>
                </a:lnTo>
                <a:lnTo>
                  <a:pt x="0" y="81450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49" id="49"/>
          <p:cNvSpPr/>
          <p:nvPr/>
        </p:nvSpPr>
        <p:spPr>
          <a:xfrm flipH="false" flipV="false" rot="0">
            <a:off x="246988" y="36832"/>
            <a:ext cx="3459142" cy="1526347"/>
          </a:xfrm>
          <a:custGeom>
            <a:avLst/>
            <a:gdLst/>
            <a:ahLst/>
            <a:cxnLst/>
            <a:rect r="r" b="b" t="t" l="l"/>
            <a:pathLst>
              <a:path h="1526347" w="3459142">
                <a:moveTo>
                  <a:pt x="0" y="0"/>
                </a:moveTo>
                <a:lnTo>
                  <a:pt x="3459142" y="0"/>
                </a:lnTo>
                <a:lnTo>
                  <a:pt x="3459142" y="1526346"/>
                </a:lnTo>
                <a:lnTo>
                  <a:pt x="0" y="1526346"/>
                </a:lnTo>
                <a:lnTo>
                  <a:pt x="0" y="0"/>
                </a:lnTo>
                <a:close/>
              </a:path>
            </a:pathLst>
          </a:custGeom>
          <a:blipFill>
            <a:blip r:embed="rId11"/>
            <a:stretch>
              <a:fillRect l="0" t="0" r="0" b="0"/>
            </a:stretch>
          </a:blipFill>
        </p:spPr>
      </p:sp>
      <p:sp>
        <p:nvSpPr>
          <p:cNvPr name="Freeform 50" id="50"/>
          <p:cNvSpPr/>
          <p:nvPr/>
        </p:nvSpPr>
        <p:spPr>
          <a:xfrm flipH="false" flipV="false" rot="0">
            <a:off x="8674365" y="6376540"/>
            <a:ext cx="939269" cy="948757"/>
          </a:xfrm>
          <a:custGeom>
            <a:avLst/>
            <a:gdLst/>
            <a:ahLst/>
            <a:cxnLst/>
            <a:rect r="r" b="b" t="t" l="l"/>
            <a:pathLst>
              <a:path h="948757" w="939269">
                <a:moveTo>
                  <a:pt x="0" y="0"/>
                </a:moveTo>
                <a:lnTo>
                  <a:pt x="939270" y="0"/>
                </a:lnTo>
                <a:lnTo>
                  <a:pt x="939270" y="948757"/>
                </a:lnTo>
                <a:lnTo>
                  <a:pt x="0" y="94875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51" id="51"/>
          <p:cNvSpPr txBox="true"/>
          <p:nvPr/>
        </p:nvSpPr>
        <p:spPr>
          <a:xfrm rot="0">
            <a:off x="4550290" y="407680"/>
            <a:ext cx="9187420" cy="962025"/>
          </a:xfrm>
          <a:prstGeom prst="rect">
            <a:avLst/>
          </a:prstGeom>
        </p:spPr>
        <p:txBody>
          <a:bodyPr anchor="t" rtlCol="false" tIns="0" lIns="0" bIns="0" rIns="0">
            <a:spAutoFit/>
          </a:bodyPr>
          <a:lstStyle/>
          <a:p>
            <a:pPr algn="l">
              <a:lnSpc>
                <a:spcPts val="6720"/>
              </a:lnSpc>
            </a:pPr>
            <a:r>
              <a:rPr lang="en-US" sz="5600">
                <a:solidFill>
                  <a:srgbClr val="FFFFFF"/>
                </a:solidFill>
                <a:latin typeface="Times New Roman"/>
                <a:ea typeface="Times New Roman"/>
                <a:cs typeface="Times New Roman"/>
                <a:sym typeface="Times New Roman"/>
              </a:rPr>
              <a:t>INTRODUCTION</a:t>
            </a:r>
          </a:p>
        </p:txBody>
      </p:sp>
      <p:sp>
        <p:nvSpPr>
          <p:cNvPr name="TextBox 52" id="52"/>
          <p:cNvSpPr txBox="true"/>
          <p:nvPr/>
        </p:nvSpPr>
        <p:spPr>
          <a:xfrm rot="0">
            <a:off x="7721308" y="3688494"/>
            <a:ext cx="2769185" cy="1145361"/>
          </a:xfrm>
          <a:prstGeom prst="rect">
            <a:avLst/>
          </a:prstGeom>
        </p:spPr>
        <p:txBody>
          <a:bodyPr anchor="t" rtlCol="false" tIns="0" lIns="0" bIns="0" rIns="0">
            <a:spAutoFit/>
          </a:bodyPr>
          <a:lstStyle/>
          <a:p>
            <a:pPr algn="ctr">
              <a:lnSpc>
                <a:spcPts val="4521"/>
              </a:lnSpc>
              <a:spcBef>
                <a:spcPct val="0"/>
              </a:spcBef>
            </a:pPr>
            <a:r>
              <a:rPr lang="en-US" b="true" sz="3229">
                <a:solidFill>
                  <a:srgbClr val="FFFFFF"/>
                </a:solidFill>
                <a:latin typeface="Poppins Bold"/>
                <a:ea typeface="Poppins Bold"/>
                <a:cs typeface="Poppins Bold"/>
                <a:sym typeface="Poppins Bold"/>
              </a:rPr>
              <a:t>Internet of Things (IoT)</a:t>
            </a:r>
          </a:p>
        </p:txBody>
      </p:sp>
      <p:sp>
        <p:nvSpPr>
          <p:cNvPr name="TextBox 53" id="53"/>
          <p:cNvSpPr txBox="true"/>
          <p:nvPr/>
        </p:nvSpPr>
        <p:spPr>
          <a:xfrm rot="0">
            <a:off x="287332" y="3197848"/>
            <a:ext cx="4224858" cy="2101518"/>
          </a:xfrm>
          <a:prstGeom prst="rect">
            <a:avLst/>
          </a:prstGeom>
        </p:spPr>
        <p:txBody>
          <a:bodyPr anchor="t" rtlCol="false" tIns="0" lIns="0" bIns="0" rIns="0">
            <a:spAutoFit/>
          </a:bodyPr>
          <a:lstStyle/>
          <a:p>
            <a:pPr algn="l">
              <a:lnSpc>
                <a:spcPts val="3343"/>
              </a:lnSpc>
              <a:spcBef>
                <a:spcPct val="0"/>
              </a:spcBef>
            </a:pPr>
            <a:r>
              <a:rPr lang="en-US" b="true" sz="2388">
                <a:solidFill>
                  <a:srgbClr val="000000"/>
                </a:solidFill>
                <a:latin typeface="Poppins Bold"/>
                <a:ea typeface="Poppins Bold"/>
                <a:cs typeface="Poppins Bold"/>
                <a:sym typeface="Poppins Bold"/>
              </a:rPr>
              <a:t>N</a:t>
            </a:r>
            <a:r>
              <a:rPr lang="en-US" b="true" sz="2388">
                <a:solidFill>
                  <a:srgbClr val="000000"/>
                </a:solidFill>
                <a:latin typeface="Poppins Bold"/>
                <a:ea typeface="Poppins Bold"/>
                <a:cs typeface="Poppins Bold"/>
                <a:sym typeface="Poppins Bold"/>
              </a:rPr>
              <a:t>etwork of interconnected devices that collect, send, and receive data through the internet to automate and improve processes.</a:t>
            </a:r>
          </a:p>
        </p:txBody>
      </p:sp>
      <p:sp>
        <p:nvSpPr>
          <p:cNvPr name="TextBox 54" id="54"/>
          <p:cNvSpPr txBox="true"/>
          <p:nvPr/>
        </p:nvSpPr>
        <p:spPr>
          <a:xfrm rot="0">
            <a:off x="7266794" y="8543779"/>
            <a:ext cx="5686169" cy="1682418"/>
          </a:xfrm>
          <a:prstGeom prst="rect">
            <a:avLst/>
          </a:prstGeom>
        </p:spPr>
        <p:txBody>
          <a:bodyPr anchor="t" rtlCol="false" tIns="0" lIns="0" bIns="0" rIns="0">
            <a:spAutoFit/>
          </a:bodyPr>
          <a:lstStyle/>
          <a:p>
            <a:pPr algn="l" marL="515581" indent="-257790" lvl="1">
              <a:lnSpc>
                <a:spcPts val="3343"/>
              </a:lnSpc>
              <a:spcBef>
                <a:spcPct val="0"/>
              </a:spcBef>
              <a:buFont typeface="Arial"/>
              <a:buChar char="•"/>
            </a:pPr>
            <a:r>
              <a:rPr lang="en-US" b="true" sz="2388" spc="57">
                <a:solidFill>
                  <a:srgbClr val="000000"/>
                </a:solidFill>
                <a:latin typeface="Poppins Bold"/>
                <a:ea typeface="Poppins Bold"/>
                <a:cs typeface="Poppins Bold"/>
                <a:sym typeface="Poppins Bold"/>
              </a:rPr>
              <a:t>Se</a:t>
            </a:r>
            <a:r>
              <a:rPr lang="en-US" b="true" sz="2388" spc="57">
                <a:solidFill>
                  <a:srgbClr val="000000"/>
                </a:solidFill>
                <a:latin typeface="Poppins Bold"/>
                <a:ea typeface="Poppins Bold"/>
                <a:cs typeface="Poppins Bold"/>
                <a:sym typeface="Poppins Bold"/>
              </a:rPr>
              <a:t>nsors &amp; Actuators</a:t>
            </a:r>
          </a:p>
          <a:p>
            <a:pPr algn="l" marL="515581" indent="-257790" lvl="1">
              <a:lnSpc>
                <a:spcPts val="3343"/>
              </a:lnSpc>
              <a:spcBef>
                <a:spcPct val="0"/>
              </a:spcBef>
              <a:buFont typeface="Arial"/>
              <a:buChar char="•"/>
            </a:pPr>
            <a:r>
              <a:rPr lang="en-US" b="true" sz="2388" spc="57">
                <a:solidFill>
                  <a:srgbClr val="000000"/>
                </a:solidFill>
                <a:latin typeface="Poppins Bold"/>
                <a:ea typeface="Poppins Bold"/>
                <a:cs typeface="Poppins Bold"/>
                <a:sym typeface="Poppins Bold"/>
              </a:rPr>
              <a:t>M</a:t>
            </a:r>
            <a:r>
              <a:rPr lang="en-US" b="true" sz="2388" spc="57">
                <a:solidFill>
                  <a:srgbClr val="000000"/>
                </a:solidFill>
                <a:latin typeface="Poppins Bold"/>
                <a:ea typeface="Poppins Bold"/>
                <a:cs typeface="Poppins Bold"/>
                <a:sym typeface="Poppins Bold"/>
              </a:rPr>
              <a:t>icrocontrollers (e.g., ESP32, Raspberry Pi)</a:t>
            </a:r>
          </a:p>
          <a:p>
            <a:pPr algn="l" marL="515581" indent="-257790" lvl="1">
              <a:lnSpc>
                <a:spcPts val="3343"/>
              </a:lnSpc>
              <a:spcBef>
                <a:spcPct val="0"/>
              </a:spcBef>
              <a:buFont typeface="Arial"/>
              <a:buChar char="•"/>
            </a:pPr>
            <a:r>
              <a:rPr lang="en-US" b="true" sz="2388" spc="57">
                <a:solidFill>
                  <a:srgbClr val="000000"/>
                </a:solidFill>
                <a:latin typeface="Poppins Bold"/>
                <a:ea typeface="Poppins Bold"/>
                <a:cs typeface="Poppins Bold"/>
                <a:sym typeface="Poppins Bold"/>
              </a:rPr>
              <a:t>Cloud Platforms &amp; Mobile Apps</a:t>
            </a:r>
          </a:p>
        </p:txBody>
      </p:sp>
      <p:sp>
        <p:nvSpPr>
          <p:cNvPr name="TextBox 55" id="55"/>
          <p:cNvSpPr txBox="true"/>
          <p:nvPr/>
        </p:nvSpPr>
        <p:spPr>
          <a:xfrm rot="0">
            <a:off x="13815634" y="3167553"/>
            <a:ext cx="4368612" cy="2520618"/>
          </a:xfrm>
          <a:prstGeom prst="rect">
            <a:avLst/>
          </a:prstGeom>
        </p:spPr>
        <p:txBody>
          <a:bodyPr anchor="t" rtlCol="false" tIns="0" lIns="0" bIns="0" rIns="0">
            <a:spAutoFit/>
          </a:bodyPr>
          <a:lstStyle/>
          <a:p>
            <a:pPr algn="l" marL="515581" indent="-257790" lvl="1">
              <a:lnSpc>
                <a:spcPts val="3343"/>
              </a:lnSpc>
              <a:spcBef>
                <a:spcPct val="0"/>
              </a:spcBef>
              <a:buFont typeface="Arial"/>
              <a:buChar char="•"/>
            </a:pPr>
            <a:r>
              <a:rPr lang="en-US" b="true" sz="2388" spc="57">
                <a:solidFill>
                  <a:srgbClr val="000000"/>
                </a:solidFill>
                <a:latin typeface="Poppins Bold"/>
                <a:ea typeface="Poppins Bold"/>
                <a:cs typeface="Poppins Bold"/>
                <a:sym typeface="Poppins Bold"/>
              </a:rPr>
              <a:t>Enables automation and real-time mo</a:t>
            </a:r>
            <a:r>
              <a:rPr lang="en-US" b="true" sz="2388" spc="57">
                <a:solidFill>
                  <a:srgbClr val="000000"/>
                </a:solidFill>
                <a:latin typeface="Poppins Bold"/>
                <a:ea typeface="Poppins Bold"/>
                <a:cs typeface="Poppins Bold"/>
                <a:sym typeface="Poppins Bold"/>
              </a:rPr>
              <a:t>nitoring</a:t>
            </a:r>
          </a:p>
          <a:p>
            <a:pPr algn="l" marL="515581" indent="-257790" lvl="1">
              <a:lnSpc>
                <a:spcPts val="3343"/>
              </a:lnSpc>
              <a:spcBef>
                <a:spcPct val="0"/>
              </a:spcBef>
              <a:buFont typeface="Arial"/>
              <a:buChar char="•"/>
            </a:pPr>
            <a:r>
              <a:rPr lang="en-US" b="true" sz="2388" spc="57">
                <a:solidFill>
                  <a:srgbClr val="000000"/>
                </a:solidFill>
                <a:latin typeface="Poppins Bold"/>
                <a:ea typeface="Poppins Bold"/>
                <a:cs typeface="Poppins Bold"/>
                <a:sym typeface="Poppins Bold"/>
              </a:rPr>
              <a:t>Increases effici</a:t>
            </a:r>
            <a:r>
              <a:rPr lang="en-US" b="true" sz="2388" spc="57">
                <a:solidFill>
                  <a:srgbClr val="000000"/>
                </a:solidFill>
                <a:latin typeface="Poppins Bold"/>
                <a:ea typeface="Poppins Bold"/>
                <a:cs typeface="Poppins Bold"/>
                <a:sym typeface="Poppins Bold"/>
              </a:rPr>
              <a:t>ency and r</a:t>
            </a:r>
            <a:r>
              <a:rPr lang="en-US" b="true" sz="2388" spc="57">
                <a:solidFill>
                  <a:srgbClr val="000000"/>
                </a:solidFill>
                <a:latin typeface="Poppins Bold"/>
                <a:ea typeface="Poppins Bold"/>
                <a:cs typeface="Poppins Bold"/>
                <a:sym typeface="Poppins Bold"/>
              </a:rPr>
              <a:t>educes manual work</a:t>
            </a:r>
          </a:p>
        </p:txBody>
      </p:sp>
      <p:sp>
        <p:nvSpPr>
          <p:cNvPr name="TextBox 56" id="56"/>
          <p:cNvSpPr txBox="true"/>
          <p:nvPr/>
        </p:nvSpPr>
        <p:spPr>
          <a:xfrm rot="0">
            <a:off x="13834684" y="7219799"/>
            <a:ext cx="4224858" cy="2939718"/>
          </a:xfrm>
          <a:prstGeom prst="rect">
            <a:avLst/>
          </a:prstGeom>
        </p:spPr>
        <p:txBody>
          <a:bodyPr anchor="t" rtlCol="false" tIns="0" lIns="0" bIns="0" rIns="0">
            <a:spAutoFit/>
          </a:bodyPr>
          <a:lstStyle/>
          <a:p>
            <a:pPr algn="l" marL="515581" indent="-257790" lvl="1">
              <a:lnSpc>
                <a:spcPts val="3343"/>
              </a:lnSpc>
              <a:buFont typeface="Arial"/>
              <a:buChar char="•"/>
            </a:pPr>
            <a:r>
              <a:rPr lang="en-US" b="true" sz="2388" spc="57">
                <a:solidFill>
                  <a:srgbClr val="000000"/>
                </a:solidFill>
                <a:latin typeface="Poppins Bold"/>
                <a:ea typeface="Poppins Bold"/>
                <a:cs typeface="Poppins Bold"/>
                <a:sym typeface="Poppins Bold"/>
              </a:rPr>
              <a:t>Remote access &amp; control</a:t>
            </a:r>
          </a:p>
          <a:p>
            <a:pPr algn="l" marL="515581" indent="-257790" lvl="1">
              <a:lnSpc>
                <a:spcPts val="3343"/>
              </a:lnSpc>
              <a:spcBef>
                <a:spcPct val="0"/>
              </a:spcBef>
              <a:buFont typeface="Arial"/>
              <a:buChar char="•"/>
            </a:pPr>
            <a:r>
              <a:rPr lang="en-US" b="true" sz="2388" spc="57">
                <a:solidFill>
                  <a:srgbClr val="000000"/>
                </a:solidFill>
                <a:latin typeface="Poppins Bold"/>
                <a:ea typeface="Poppins Bold"/>
                <a:cs typeface="Poppins Bold"/>
                <a:sym typeface="Poppins Bold"/>
              </a:rPr>
              <a:t>Data collection &amp; analytics</a:t>
            </a:r>
          </a:p>
          <a:p>
            <a:pPr algn="l" marL="515581" indent="-257790" lvl="1">
              <a:lnSpc>
                <a:spcPts val="3343"/>
              </a:lnSpc>
              <a:spcBef>
                <a:spcPct val="0"/>
              </a:spcBef>
              <a:buFont typeface="Arial"/>
              <a:buChar char="•"/>
            </a:pPr>
            <a:r>
              <a:rPr lang="en-US" b="true" sz="2388" spc="57">
                <a:solidFill>
                  <a:srgbClr val="000000"/>
                </a:solidFill>
                <a:latin typeface="Poppins Bold"/>
                <a:ea typeface="Poppins Bold"/>
                <a:cs typeface="Poppins Bold"/>
                <a:sym typeface="Poppins Bold"/>
              </a:rPr>
              <a:t>Integration with mobile apps</a:t>
            </a:r>
          </a:p>
          <a:p>
            <a:pPr algn="l">
              <a:lnSpc>
                <a:spcPts val="3343"/>
              </a:lnSpc>
              <a:spcBef>
                <a:spcPct val="0"/>
              </a:spcBef>
            </a:pPr>
          </a:p>
        </p:txBody>
      </p:sp>
      <p:sp>
        <p:nvSpPr>
          <p:cNvPr name="TextBox 57" id="57"/>
          <p:cNvSpPr txBox="true"/>
          <p:nvPr/>
        </p:nvSpPr>
        <p:spPr>
          <a:xfrm rot="0">
            <a:off x="315204" y="7281293"/>
            <a:ext cx="4224858" cy="2101518"/>
          </a:xfrm>
          <a:prstGeom prst="rect">
            <a:avLst/>
          </a:prstGeom>
        </p:spPr>
        <p:txBody>
          <a:bodyPr anchor="t" rtlCol="false" tIns="0" lIns="0" bIns="0" rIns="0">
            <a:spAutoFit/>
          </a:bodyPr>
          <a:lstStyle/>
          <a:p>
            <a:pPr algn="l" marL="515581" indent="-257790" lvl="1">
              <a:lnSpc>
                <a:spcPts val="3343"/>
              </a:lnSpc>
              <a:buFont typeface="Arial"/>
              <a:buChar char="•"/>
            </a:pPr>
            <a:r>
              <a:rPr lang="en-US" b="true" sz="2388" spc="57">
                <a:solidFill>
                  <a:srgbClr val="000000"/>
                </a:solidFill>
                <a:latin typeface="Poppins Bold"/>
                <a:ea typeface="Poppins Bold"/>
                <a:cs typeface="Poppins Bold"/>
                <a:sym typeface="Poppins Bold"/>
              </a:rPr>
              <a:t>Smart Homes</a:t>
            </a:r>
          </a:p>
          <a:p>
            <a:pPr algn="l" marL="515581" indent="-257790" lvl="1">
              <a:lnSpc>
                <a:spcPts val="3343"/>
              </a:lnSpc>
              <a:buFont typeface="Arial"/>
              <a:buChar char="•"/>
            </a:pPr>
            <a:r>
              <a:rPr lang="en-US" b="true" sz="2388" spc="57">
                <a:solidFill>
                  <a:srgbClr val="000000"/>
                </a:solidFill>
                <a:latin typeface="Poppins Bold"/>
                <a:ea typeface="Poppins Bold"/>
                <a:cs typeface="Poppins Bold"/>
                <a:sym typeface="Poppins Bold"/>
              </a:rPr>
              <a:t>Healthcare</a:t>
            </a:r>
          </a:p>
          <a:p>
            <a:pPr algn="l" marL="515581" indent="-257790" lvl="1">
              <a:lnSpc>
                <a:spcPts val="3343"/>
              </a:lnSpc>
              <a:buFont typeface="Arial"/>
              <a:buChar char="•"/>
            </a:pPr>
            <a:r>
              <a:rPr lang="en-US" b="true" sz="2388" spc="57">
                <a:solidFill>
                  <a:srgbClr val="000000"/>
                </a:solidFill>
                <a:latin typeface="Poppins Bold"/>
                <a:ea typeface="Poppins Bold"/>
                <a:cs typeface="Poppins Bold"/>
                <a:sym typeface="Poppins Bold"/>
              </a:rPr>
              <a:t>Transportation</a:t>
            </a:r>
          </a:p>
          <a:p>
            <a:pPr algn="l" marL="515581" indent="-257790" lvl="1">
              <a:lnSpc>
                <a:spcPts val="3343"/>
              </a:lnSpc>
              <a:buFont typeface="Arial"/>
              <a:buChar char="•"/>
            </a:pPr>
            <a:r>
              <a:rPr lang="en-US" b="true" sz="2388" spc="57">
                <a:solidFill>
                  <a:srgbClr val="000000"/>
                </a:solidFill>
                <a:latin typeface="Poppins Bold"/>
                <a:ea typeface="Poppins Bold"/>
                <a:cs typeface="Poppins Bold"/>
                <a:sym typeface="Poppins Bold"/>
              </a:rPr>
              <a:t>Agriculture</a:t>
            </a:r>
          </a:p>
          <a:p>
            <a:pPr algn="l" marL="515581" indent="-257790" lvl="1">
              <a:lnSpc>
                <a:spcPts val="3343"/>
              </a:lnSpc>
              <a:spcBef>
                <a:spcPct val="0"/>
              </a:spcBef>
              <a:buFont typeface="Arial"/>
              <a:buChar char="•"/>
            </a:pPr>
            <a:r>
              <a:rPr lang="en-US" b="true" sz="2388" spc="57">
                <a:solidFill>
                  <a:srgbClr val="000000"/>
                </a:solidFill>
                <a:latin typeface="Poppins Bold"/>
                <a:ea typeface="Poppins Bold"/>
                <a:cs typeface="Poppins Bold"/>
                <a:sym typeface="Poppins Bold"/>
              </a:rPr>
              <a:t>Logistics and Delivery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687003"/>
            <a:chOff x="0" y="0"/>
            <a:chExt cx="8829757" cy="814514"/>
          </a:xfrm>
        </p:grpSpPr>
        <p:sp>
          <p:nvSpPr>
            <p:cNvPr name="Freeform 3" id="3"/>
            <p:cNvSpPr/>
            <p:nvPr/>
          </p:nvSpPr>
          <p:spPr>
            <a:xfrm flipH="false" flipV="false" rot="0">
              <a:off x="0" y="0"/>
              <a:ext cx="8829756" cy="814514"/>
            </a:xfrm>
            <a:custGeom>
              <a:avLst/>
              <a:gdLst/>
              <a:ahLst/>
              <a:cxnLst/>
              <a:rect r="r" b="b" t="t" l="l"/>
              <a:pathLst>
                <a:path h="814514" w="8829756">
                  <a:moveTo>
                    <a:pt x="0" y="0"/>
                  </a:moveTo>
                  <a:lnTo>
                    <a:pt x="8829756" y="0"/>
                  </a:lnTo>
                  <a:lnTo>
                    <a:pt x="8829756" y="814514"/>
                  </a:lnTo>
                  <a:lnTo>
                    <a:pt x="0" y="814514"/>
                  </a:lnTo>
                  <a:close/>
                </a:path>
              </a:pathLst>
            </a:custGeom>
            <a:solidFill>
              <a:srgbClr val="20419A"/>
            </a:solidFill>
          </p:spPr>
        </p:sp>
      </p:grpSp>
      <p:grpSp>
        <p:nvGrpSpPr>
          <p:cNvPr name="Group 4" id="4"/>
          <p:cNvGrpSpPr/>
          <p:nvPr/>
        </p:nvGrpSpPr>
        <p:grpSpPr>
          <a:xfrm rot="0">
            <a:off x="0" y="0"/>
            <a:ext cx="4074704" cy="1687003"/>
            <a:chOff x="0" y="0"/>
            <a:chExt cx="1967336" cy="814514"/>
          </a:xfrm>
        </p:grpSpPr>
        <p:sp>
          <p:nvSpPr>
            <p:cNvPr name="Freeform 5" id="5"/>
            <p:cNvSpPr/>
            <p:nvPr/>
          </p:nvSpPr>
          <p:spPr>
            <a:xfrm flipH="false" flipV="false" rot="0">
              <a:off x="0" y="0"/>
              <a:ext cx="1967336" cy="814514"/>
            </a:xfrm>
            <a:custGeom>
              <a:avLst/>
              <a:gdLst/>
              <a:ahLst/>
              <a:cxnLst/>
              <a:rect r="r" b="b" t="t" l="l"/>
              <a:pathLst>
                <a:path h="814514" w="1967336">
                  <a:moveTo>
                    <a:pt x="0" y="0"/>
                  </a:moveTo>
                  <a:lnTo>
                    <a:pt x="1967336" y="0"/>
                  </a:lnTo>
                  <a:lnTo>
                    <a:pt x="1967336" y="814514"/>
                  </a:lnTo>
                  <a:lnTo>
                    <a:pt x="0" y="814514"/>
                  </a:lnTo>
                  <a:close/>
                </a:path>
              </a:pathLst>
            </a:custGeom>
            <a:solidFill>
              <a:srgbClr val="EDECED"/>
            </a:solidFill>
          </p:spPr>
        </p:sp>
      </p:grpSp>
      <p:grpSp>
        <p:nvGrpSpPr>
          <p:cNvPr name="Group 6" id="6"/>
          <p:cNvGrpSpPr/>
          <p:nvPr/>
        </p:nvGrpSpPr>
        <p:grpSpPr>
          <a:xfrm rot="0">
            <a:off x="0" y="1687003"/>
            <a:ext cx="18288000" cy="315648"/>
            <a:chOff x="0" y="0"/>
            <a:chExt cx="8829757" cy="152400"/>
          </a:xfrm>
        </p:grpSpPr>
        <p:sp>
          <p:nvSpPr>
            <p:cNvPr name="Freeform 7" id="7"/>
            <p:cNvSpPr/>
            <p:nvPr/>
          </p:nvSpPr>
          <p:spPr>
            <a:xfrm flipH="false" flipV="false" rot="0">
              <a:off x="0" y="0"/>
              <a:ext cx="8829756" cy="152400"/>
            </a:xfrm>
            <a:custGeom>
              <a:avLst/>
              <a:gdLst/>
              <a:ahLst/>
              <a:cxnLst/>
              <a:rect r="r" b="b" t="t" l="l"/>
              <a:pathLst>
                <a:path h="152400" w="8829756">
                  <a:moveTo>
                    <a:pt x="0" y="0"/>
                  </a:moveTo>
                  <a:lnTo>
                    <a:pt x="8829756" y="0"/>
                  </a:lnTo>
                  <a:lnTo>
                    <a:pt x="8829756" y="152400"/>
                  </a:lnTo>
                  <a:lnTo>
                    <a:pt x="0" y="152400"/>
                  </a:lnTo>
                  <a:close/>
                </a:path>
              </a:pathLst>
            </a:custGeom>
            <a:solidFill>
              <a:srgbClr val="FDB924"/>
            </a:solidFill>
          </p:spPr>
        </p:sp>
      </p:grpSp>
      <p:grpSp>
        <p:nvGrpSpPr>
          <p:cNvPr name="Group 8" id="8"/>
          <p:cNvGrpSpPr/>
          <p:nvPr/>
        </p:nvGrpSpPr>
        <p:grpSpPr>
          <a:xfrm rot="0">
            <a:off x="1291059" y="3027059"/>
            <a:ext cx="7080737" cy="3154162"/>
            <a:chOff x="0" y="0"/>
            <a:chExt cx="2018387" cy="899104"/>
          </a:xfrm>
        </p:grpSpPr>
        <p:sp>
          <p:nvSpPr>
            <p:cNvPr name="Freeform 9" id="9"/>
            <p:cNvSpPr/>
            <p:nvPr/>
          </p:nvSpPr>
          <p:spPr>
            <a:xfrm flipH="false" flipV="false" rot="0">
              <a:off x="0" y="0"/>
              <a:ext cx="2018387" cy="899104"/>
            </a:xfrm>
            <a:custGeom>
              <a:avLst/>
              <a:gdLst/>
              <a:ahLst/>
              <a:cxnLst/>
              <a:rect r="r" b="b" t="t" l="l"/>
              <a:pathLst>
                <a:path h="899104" w="2018387">
                  <a:moveTo>
                    <a:pt x="31708" y="0"/>
                  </a:moveTo>
                  <a:lnTo>
                    <a:pt x="1986679" y="0"/>
                  </a:lnTo>
                  <a:cubicBezTo>
                    <a:pt x="2004191" y="0"/>
                    <a:pt x="2018387" y="14196"/>
                    <a:pt x="2018387" y="31708"/>
                  </a:cubicBezTo>
                  <a:lnTo>
                    <a:pt x="2018387" y="867396"/>
                  </a:lnTo>
                  <a:cubicBezTo>
                    <a:pt x="2018387" y="884908"/>
                    <a:pt x="2004191" y="899104"/>
                    <a:pt x="1986679" y="899104"/>
                  </a:cubicBezTo>
                  <a:lnTo>
                    <a:pt x="31708" y="899104"/>
                  </a:lnTo>
                  <a:cubicBezTo>
                    <a:pt x="23298" y="899104"/>
                    <a:pt x="15233" y="895763"/>
                    <a:pt x="9287" y="889817"/>
                  </a:cubicBezTo>
                  <a:cubicBezTo>
                    <a:pt x="3341" y="883870"/>
                    <a:pt x="0" y="875805"/>
                    <a:pt x="0" y="867396"/>
                  </a:cubicBezTo>
                  <a:lnTo>
                    <a:pt x="0" y="31708"/>
                  </a:lnTo>
                  <a:cubicBezTo>
                    <a:pt x="0" y="14196"/>
                    <a:pt x="14196" y="0"/>
                    <a:pt x="31708" y="0"/>
                  </a:cubicBezTo>
                  <a:close/>
                </a:path>
              </a:pathLst>
            </a:custGeom>
            <a:solidFill>
              <a:srgbClr val="013165"/>
            </a:solidFill>
          </p:spPr>
        </p:sp>
        <p:sp>
          <p:nvSpPr>
            <p:cNvPr name="TextBox 10" id="10"/>
            <p:cNvSpPr txBox="true"/>
            <p:nvPr/>
          </p:nvSpPr>
          <p:spPr>
            <a:xfrm>
              <a:off x="0" y="-66675"/>
              <a:ext cx="2018387" cy="965779"/>
            </a:xfrm>
            <a:prstGeom prst="rect">
              <a:avLst/>
            </a:prstGeom>
          </p:spPr>
          <p:txBody>
            <a:bodyPr anchor="ctr" rtlCol="false" tIns="50800" lIns="50800" bIns="50800" rIns="50800"/>
            <a:lstStyle/>
            <a:p>
              <a:pPr algn="ctr">
                <a:lnSpc>
                  <a:spcPts val="3343"/>
                </a:lnSpc>
              </a:pPr>
            </a:p>
          </p:txBody>
        </p:sp>
      </p:grpSp>
      <p:sp>
        <p:nvSpPr>
          <p:cNvPr name="Freeform 11" id="11"/>
          <p:cNvSpPr/>
          <p:nvPr/>
        </p:nvSpPr>
        <p:spPr>
          <a:xfrm flipH="false" flipV="false" rot="0">
            <a:off x="775309" y="2694906"/>
            <a:ext cx="4056119" cy="752226"/>
          </a:xfrm>
          <a:custGeom>
            <a:avLst/>
            <a:gdLst/>
            <a:ahLst/>
            <a:cxnLst/>
            <a:rect r="r" b="b" t="t" l="l"/>
            <a:pathLst>
              <a:path h="752226" w="4056119">
                <a:moveTo>
                  <a:pt x="0" y="0"/>
                </a:moveTo>
                <a:lnTo>
                  <a:pt x="4056119" y="0"/>
                </a:lnTo>
                <a:lnTo>
                  <a:pt x="4056119" y="752226"/>
                </a:lnTo>
                <a:lnTo>
                  <a:pt x="0" y="7522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3422116" y="2694906"/>
            <a:ext cx="2906951" cy="752226"/>
          </a:xfrm>
          <a:custGeom>
            <a:avLst/>
            <a:gdLst/>
            <a:ahLst/>
            <a:cxnLst/>
            <a:rect r="r" b="b" t="t" l="l"/>
            <a:pathLst>
              <a:path h="752226" w="2906951">
                <a:moveTo>
                  <a:pt x="0" y="0"/>
                </a:moveTo>
                <a:lnTo>
                  <a:pt x="2906952" y="0"/>
                </a:lnTo>
                <a:lnTo>
                  <a:pt x="2906952" y="752226"/>
                </a:lnTo>
                <a:lnTo>
                  <a:pt x="0" y="752226"/>
                </a:lnTo>
                <a:lnTo>
                  <a:pt x="0" y="0"/>
                </a:lnTo>
                <a:close/>
              </a:path>
            </a:pathLst>
          </a:custGeom>
          <a:blipFill>
            <a:blip r:embed="rId3">
              <a:extLst>
                <a:ext uri="{96DAC541-7B7A-43D3-8B79-37D633B846F1}">
                  <asvg:svgBlip xmlns:asvg="http://schemas.microsoft.com/office/drawing/2016/SVG/main" r:embed="rId4"/>
                </a:ext>
              </a:extLst>
            </a:blip>
            <a:stretch>
              <a:fillRect l="-39531" t="0" r="0" b="0"/>
            </a:stretch>
          </a:blipFill>
        </p:spPr>
      </p:sp>
      <p:grpSp>
        <p:nvGrpSpPr>
          <p:cNvPr name="Group 13" id="13"/>
          <p:cNvGrpSpPr/>
          <p:nvPr/>
        </p:nvGrpSpPr>
        <p:grpSpPr>
          <a:xfrm rot="0">
            <a:off x="10140214" y="3017534"/>
            <a:ext cx="7080737" cy="3163687"/>
            <a:chOff x="0" y="0"/>
            <a:chExt cx="2018387" cy="901819"/>
          </a:xfrm>
        </p:grpSpPr>
        <p:sp>
          <p:nvSpPr>
            <p:cNvPr name="Freeform 14" id="14"/>
            <p:cNvSpPr/>
            <p:nvPr/>
          </p:nvSpPr>
          <p:spPr>
            <a:xfrm flipH="false" flipV="false" rot="0">
              <a:off x="0" y="0"/>
              <a:ext cx="2018387" cy="901819"/>
            </a:xfrm>
            <a:custGeom>
              <a:avLst/>
              <a:gdLst/>
              <a:ahLst/>
              <a:cxnLst/>
              <a:rect r="r" b="b" t="t" l="l"/>
              <a:pathLst>
                <a:path h="901819" w="2018387">
                  <a:moveTo>
                    <a:pt x="31708" y="0"/>
                  </a:moveTo>
                  <a:lnTo>
                    <a:pt x="1986679" y="0"/>
                  </a:lnTo>
                  <a:cubicBezTo>
                    <a:pt x="2004191" y="0"/>
                    <a:pt x="2018387" y="14196"/>
                    <a:pt x="2018387" y="31708"/>
                  </a:cubicBezTo>
                  <a:lnTo>
                    <a:pt x="2018387" y="870111"/>
                  </a:lnTo>
                  <a:cubicBezTo>
                    <a:pt x="2018387" y="887623"/>
                    <a:pt x="2004191" y="901819"/>
                    <a:pt x="1986679" y="901819"/>
                  </a:cubicBezTo>
                  <a:lnTo>
                    <a:pt x="31708" y="901819"/>
                  </a:lnTo>
                  <a:cubicBezTo>
                    <a:pt x="14196" y="901819"/>
                    <a:pt x="0" y="887623"/>
                    <a:pt x="0" y="870111"/>
                  </a:cubicBezTo>
                  <a:lnTo>
                    <a:pt x="0" y="31708"/>
                  </a:lnTo>
                  <a:cubicBezTo>
                    <a:pt x="0" y="14196"/>
                    <a:pt x="14196" y="0"/>
                    <a:pt x="31708" y="0"/>
                  </a:cubicBezTo>
                  <a:close/>
                </a:path>
              </a:pathLst>
            </a:custGeom>
            <a:solidFill>
              <a:srgbClr val="013165"/>
            </a:solidFill>
          </p:spPr>
        </p:sp>
        <p:sp>
          <p:nvSpPr>
            <p:cNvPr name="TextBox 15" id="15"/>
            <p:cNvSpPr txBox="true"/>
            <p:nvPr/>
          </p:nvSpPr>
          <p:spPr>
            <a:xfrm>
              <a:off x="0" y="-66675"/>
              <a:ext cx="2018387" cy="968494"/>
            </a:xfrm>
            <a:prstGeom prst="rect">
              <a:avLst/>
            </a:prstGeom>
          </p:spPr>
          <p:txBody>
            <a:bodyPr anchor="ctr" rtlCol="false" tIns="50800" lIns="50800" bIns="50800" rIns="50800"/>
            <a:lstStyle/>
            <a:p>
              <a:pPr algn="ctr">
                <a:lnSpc>
                  <a:spcPts val="3343"/>
                </a:lnSpc>
              </a:pPr>
            </a:p>
          </p:txBody>
        </p:sp>
      </p:grpSp>
      <p:sp>
        <p:nvSpPr>
          <p:cNvPr name="Freeform 16" id="16"/>
          <p:cNvSpPr/>
          <p:nvPr/>
        </p:nvSpPr>
        <p:spPr>
          <a:xfrm flipH="false" flipV="false" rot="0">
            <a:off x="9624464" y="2685381"/>
            <a:ext cx="4056119" cy="752226"/>
          </a:xfrm>
          <a:custGeom>
            <a:avLst/>
            <a:gdLst/>
            <a:ahLst/>
            <a:cxnLst/>
            <a:rect r="r" b="b" t="t" l="l"/>
            <a:pathLst>
              <a:path h="752226" w="4056119">
                <a:moveTo>
                  <a:pt x="0" y="0"/>
                </a:moveTo>
                <a:lnTo>
                  <a:pt x="4056119" y="0"/>
                </a:lnTo>
                <a:lnTo>
                  <a:pt x="4056119" y="752226"/>
                </a:lnTo>
                <a:lnTo>
                  <a:pt x="0" y="7522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12271271" y="2685381"/>
            <a:ext cx="2906951" cy="752226"/>
          </a:xfrm>
          <a:custGeom>
            <a:avLst/>
            <a:gdLst/>
            <a:ahLst/>
            <a:cxnLst/>
            <a:rect r="r" b="b" t="t" l="l"/>
            <a:pathLst>
              <a:path h="752226" w="2906951">
                <a:moveTo>
                  <a:pt x="0" y="0"/>
                </a:moveTo>
                <a:lnTo>
                  <a:pt x="2906952" y="0"/>
                </a:lnTo>
                <a:lnTo>
                  <a:pt x="2906952" y="752226"/>
                </a:lnTo>
                <a:lnTo>
                  <a:pt x="0" y="752226"/>
                </a:lnTo>
                <a:lnTo>
                  <a:pt x="0" y="0"/>
                </a:lnTo>
                <a:close/>
              </a:path>
            </a:pathLst>
          </a:custGeom>
          <a:blipFill>
            <a:blip r:embed="rId3">
              <a:extLst>
                <a:ext uri="{96DAC541-7B7A-43D3-8B79-37D633B846F1}">
                  <asvg:svgBlip xmlns:asvg="http://schemas.microsoft.com/office/drawing/2016/SVG/main" r:embed="rId4"/>
                </a:ext>
              </a:extLst>
            </a:blip>
            <a:stretch>
              <a:fillRect l="-39531" t="0" r="0" b="0"/>
            </a:stretch>
          </a:blipFill>
        </p:spPr>
      </p:sp>
      <p:sp>
        <p:nvSpPr>
          <p:cNvPr name="TextBox 18" id="18"/>
          <p:cNvSpPr txBox="true"/>
          <p:nvPr/>
        </p:nvSpPr>
        <p:spPr>
          <a:xfrm rot="0">
            <a:off x="10153020" y="3656657"/>
            <a:ext cx="7036076" cy="2120768"/>
          </a:xfrm>
          <a:prstGeom prst="rect">
            <a:avLst/>
          </a:prstGeom>
        </p:spPr>
        <p:txBody>
          <a:bodyPr anchor="t" rtlCol="false" tIns="0" lIns="0" bIns="0" rIns="0">
            <a:spAutoFit/>
          </a:bodyPr>
          <a:lstStyle/>
          <a:p>
            <a:pPr algn="l" marL="432919" indent="-216460" lvl="1">
              <a:lnSpc>
                <a:spcPts val="2807"/>
              </a:lnSpc>
              <a:buFont typeface="Arial"/>
              <a:buChar char="•"/>
            </a:pPr>
            <a:r>
              <a:rPr lang="en-US" sz="2005" spc="48">
                <a:solidFill>
                  <a:srgbClr val="FFFFFF"/>
                </a:solidFill>
                <a:latin typeface="Poppins"/>
                <a:ea typeface="Poppins"/>
                <a:cs typeface="Poppins"/>
                <a:sym typeface="Poppins"/>
              </a:rPr>
              <a:t>University students make up a large and growing po</a:t>
            </a:r>
            <a:r>
              <a:rPr lang="en-US" sz="2005" spc="48">
                <a:solidFill>
                  <a:srgbClr val="FFFFFF"/>
                </a:solidFill>
                <a:latin typeface="Poppins"/>
                <a:ea typeface="Poppins"/>
                <a:cs typeface="Poppins"/>
                <a:sym typeface="Poppins"/>
              </a:rPr>
              <a:t>rtion of online </a:t>
            </a:r>
            <a:r>
              <a:rPr lang="en-US" sz="2005" spc="48">
                <a:solidFill>
                  <a:srgbClr val="FFFFFF"/>
                </a:solidFill>
                <a:latin typeface="Poppins"/>
                <a:ea typeface="Poppins"/>
                <a:cs typeface="Poppins"/>
                <a:sym typeface="Poppins"/>
              </a:rPr>
              <a:t>sh</a:t>
            </a:r>
            <a:r>
              <a:rPr lang="en-US" sz="2005" spc="48">
                <a:solidFill>
                  <a:srgbClr val="FFFFFF"/>
                </a:solidFill>
                <a:latin typeface="Poppins"/>
                <a:ea typeface="Poppins"/>
                <a:cs typeface="Poppins"/>
                <a:sym typeface="Poppins"/>
              </a:rPr>
              <a:t>o</a:t>
            </a:r>
            <a:r>
              <a:rPr lang="en-US" sz="2005" spc="48">
                <a:solidFill>
                  <a:srgbClr val="FFFFFF"/>
                </a:solidFill>
                <a:latin typeface="Poppins"/>
                <a:ea typeface="Poppins"/>
                <a:cs typeface="Poppins"/>
                <a:sym typeface="Poppins"/>
              </a:rPr>
              <a:t>p</a:t>
            </a:r>
            <a:r>
              <a:rPr lang="en-US" sz="2005" spc="48">
                <a:solidFill>
                  <a:srgbClr val="FFFFFF"/>
                </a:solidFill>
                <a:latin typeface="Poppins"/>
                <a:ea typeface="Poppins"/>
                <a:cs typeface="Poppins"/>
                <a:sym typeface="Poppins"/>
              </a:rPr>
              <a:t>p</a:t>
            </a:r>
            <a:r>
              <a:rPr lang="en-US" sz="2005" spc="48">
                <a:solidFill>
                  <a:srgbClr val="FFFFFF"/>
                </a:solidFill>
                <a:latin typeface="Poppins"/>
                <a:ea typeface="Poppins"/>
                <a:cs typeface="Poppins"/>
                <a:sym typeface="Poppins"/>
              </a:rPr>
              <a:t>ers</a:t>
            </a:r>
          </a:p>
          <a:p>
            <a:pPr algn="l" marL="432919" indent="-216460" lvl="1">
              <a:lnSpc>
                <a:spcPts val="2807"/>
              </a:lnSpc>
              <a:buFont typeface="Arial"/>
              <a:buChar char="•"/>
            </a:pPr>
            <a:r>
              <a:rPr lang="en-US" sz="2005" spc="48">
                <a:solidFill>
                  <a:srgbClr val="FFFFFF"/>
                </a:solidFill>
                <a:latin typeface="Poppins"/>
                <a:ea typeface="Poppins"/>
                <a:cs typeface="Poppins"/>
                <a:sym typeface="Poppins"/>
              </a:rPr>
              <a:t>Known for high digital literacy and frequent internet and mobile usage</a:t>
            </a:r>
          </a:p>
          <a:p>
            <a:pPr algn="l" marL="432919" indent="-216460" lvl="1">
              <a:lnSpc>
                <a:spcPts val="2807"/>
              </a:lnSpc>
              <a:buFont typeface="Arial"/>
              <a:buChar char="•"/>
            </a:pPr>
            <a:r>
              <a:rPr lang="en-US" sz="2005" spc="48" strike="noStrike" u="none">
                <a:solidFill>
                  <a:srgbClr val="FFFFFF"/>
                </a:solidFill>
                <a:latin typeface="Poppins"/>
                <a:ea typeface="Poppins"/>
                <a:cs typeface="Poppins"/>
                <a:sym typeface="Poppins"/>
              </a:rPr>
              <a:t>Prefer e-commerce for its convenience, affordability, and variety</a:t>
            </a:r>
          </a:p>
        </p:txBody>
      </p:sp>
      <p:sp>
        <p:nvSpPr>
          <p:cNvPr name="TextBox 19" id="19"/>
          <p:cNvSpPr txBox="true"/>
          <p:nvPr/>
        </p:nvSpPr>
        <p:spPr>
          <a:xfrm rot="0">
            <a:off x="4550290" y="407680"/>
            <a:ext cx="10004206" cy="962025"/>
          </a:xfrm>
          <a:prstGeom prst="rect">
            <a:avLst/>
          </a:prstGeom>
        </p:spPr>
        <p:txBody>
          <a:bodyPr anchor="t" rtlCol="false" tIns="0" lIns="0" bIns="0" rIns="0">
            <a:spAutoFit/>
          </a:bodyPr>
          <a:lstStyle/>
          <a:p>
            <a:pPr algn="l">
              <a:lnSpc>
                <a:spcPts val="6720"/>
              </a:lnSpc>
            </a:pPr>
            <a:r>
              <a:rPr lang="en-US" sz="5600">
                <a:solidFill>
                  <a:srgbClr val="FFFFFF"/>
                </a:solidFill>
                <a:latin typeface="Times New Roman"/>
                <a:ea typeface="Times New Roman"/>
                <a:cs typeface="Times New Roman"/>
                <a:sym typeface="Times New Roman"/>
              </a:rPr>
              <a:t>BACKGROUND OF STUDY</a:t>
            </a:r>
          </a:p>
        </p:txBody>
      </p:sp>
      <p:sp>
        <p:nvSpPr>
          <p:cNvPr name="TextBox 20" id="20"/>
          <p:cNvSpPr txBox="true"/>
          <p:nvPr/>
        </p:nvSpPr>
        <p:spPr>
          <a:xfrm rot="0">
            <a:off x="1849263" y="2945069"/>
            <a:ext cx="4479804" cy="315251"/>
          </a:xfrm>
          <a:prstGeom prst="rect">
            <a:avLst/>
          </a:prstGeom>
        </p:spPr>
        <p:txBody>
          <a:bodyPr anchor="t" rtlCol="false" tIns="0" lIns="0" bIns="0" rIns="0">
            <a:spAutoFit/>
          </a:bodyPr>
          <a:lstStyle/>
          <a:p>
            <a:pPr algn="l" marL="0" indent="0" lvl="0">
              <a:lnSpc>
                <a:spcPts val="2351"/>
              </a:lnSpc>
            </a:pPr>
            <a:r>
              <a:rPr lang="en-US" b="true" sz="2099" spc="20">
                <a:solidFill>
                  <a:srgbClr val="000000"/>
                </a:solidFill>
                <a:latin typeface="Poppins Semi-Bold"/>
                <a:ea typeface="Poppins Semi-Bold"/>
                <a:cs typeface="Poppins Semi-Bold"/>
                <a:sym typeface="Poppins Semi-Bold"/>
              </a:rPr>
              <a:t>Malaysia E-commerce Growth</a:t>
            </a:r>
          </a:p>
        </p:txBody>
      </p:sp>
      <p:sp>
        <p:nvSpPr>
          <p:cNvPr name="TextBox 21" id="21"/>
          <p:cNvSpPr txBox="true"/>
          <p:nvPr/>
        </p:nvSpPr>
        <p:spPr>
          <a:xfrm rot="0">
            <a:off x="961023" y="2839250"/>
            <a:ext cx="424128" cy="421070"/>
          </a:xfrm>
          <a:prstGeom prst="rect">
            <a:avLst/>
          </a:prstGeom>
        </p:spPr>
        <p:txBody>
          <a:bodyPr anchor="t" rtlCol="false" tIns="0" lIns="0" bIns="0" rIns="0">
            <a:spAutoFit/>
          </a:bodyPr>
          <a:lstStyle/>
          <a:p>
            <a:pPr algn="ctr" marL="0" indent="0" lvl="0">
              <a:lnSpc>
                <a:spcPts val="3104"/>
              </a:lnSpc>
            </a:pPr>
            <a:r>
              <a:rPr lang="en-US" b="true" sz="2772" spc="27">
                <a:solidFill>
                  <a:srgbClr val="013064"/>
                </a:solidFill>
                <a:latin typeface="Poppins Semi-Bold"/>
                <a:ea typeface="Poppins Semi-Bold"/>
                <a:cs typeface="Poppins Semi-Bold"/>
                <a:sym typeface="Poppins Semi-Bold"/>
              </a:rPr>
              <a:t>1</a:t>
            </a:r>
          </a:p>
        </p:txBody>
      </p:sp>
      <p:sp>
        <p:nvSpPr>
          <p:cNvPr name="TextBox 22" id="22"/>
          <p:cNvSpPr txBox="true"/>
          <p:nvPr/>
        </p:nvSpPr>
        <p:spPr>
          <a:xfrm rot="0">
            <a:off x="1580479" y="3418557"/>
            <a:ext cx="6616645" cy="2604003"/>
          </a:xfrm>
          <a:prstGeom prst="rect">
            <a:avLst/>
          </a:prstGeom>
        </p:spPr>
        <p:txBody>
          <a:bodyPr anchor="t" rtlCol="false" tIns="0" lIns="0" bIns="0" rIns="0">
            <a:spAutoFit/>
          </a:bodyPr>
          <a:lstStyle/>
          <a:p>
            <a:pPr algn="l" marL="454509" indent="-227254" lvl="1">
              <a:lnSpc>
                <a:spcPts val="2947"/>
              </a:lnSpc>
              <a:buFont typeface="Arial"/>
              <a:buChar char="•"/>
            </a:pPr>
            <a:r>
              <a:rPr lang="en-US" sz="2105" spc="50">
                <a:solidFill>
                  <a:srgbClr val="FFFFFF"/>
                </a:solidFill>
                <a:latin typeface="Poppins"/>
                <a:ea typeface="Poppins"/>
                <a:cs typeface="Poppins"/>
                <a:sym typeface="Poppins"/>
              </a:rPr>
              <a:t>E-co</a:t>
            </a:r>
            <a:r>
              <a:rPr lang="en-US" sz="2105" spc="50">
                <a:solidFill>
                  <a:srgbClr val="FFFFFF"/>
                </a:solidFill>
                <a:latin typeface="Poppins"/>
                <a:ea typeface="Poppins"/>
                <a:cs typeface="Poppins"/>
                <a:sym typeface="Poppins"/>
              </a:rPr>
              <a:t>mme</a:t>
            </a:r>
            <a:r>
              <a:rPr lang="en-US" sz="2105" spc="50">
                <a:solidFill>
                  <a:srgbClr val="FFFFFF"/>
                </a:solidFill>
                <a:latin typeface="Poppins"/>
                <a:ea typeface="Poppins"/>
                <a:cs typeface="Poppins"/>
                <a:sym typeface="Poppins"/>
              </a:rPr>
              <a:t>rce in M</a:t>
            </a:r>
            <a:r>
              <a:rPr lang="en-US" sz="2105" spc="50">
                <a:solidFill>
                  <a:srgbClr val="FFFFFF"/>
                </a:solidFill>
                <a:latin typeface="Poppins"/>
                <a:ea typeface="Poppins"/>
                <a:cs typeface="Poppins"/>
                <a:sym typeface="Poppins"/>
              </a:rPr>
              <a:t>al</a:t>
            </a:r>
            <a:r>
              <a:rPr lang="en-US" sz="2105" spc="50">
                <a:solidFill>
                  <a:srgbClr val="FFFFFF"/>
                </a:solidFill>
                <a:latin typeface="Poppins"/>
                <a:ea typeface="Poppins"/>
                <a:cs typeface="Poppins"/>
                <a:sym typeface="Poppins"/>
              </a:rPr>
              <a:t>ay</a:t>
            </a:r>
            <a:r>
              <a:rPr lang="en-US" sz="2105" spc="50">
                <a:solidFill>
                  <a:srgbClr val="FFFFFF"/>
                </a:solidFill>
                <a:latin typeface="Poppins"/>
                <a:ea typeface="Poppins"/>
                <a:cs typeface="Poppins"/>
                <a:sym typeface="Poppins"/>
              </a:rPr>
              <a:t>s</a:t>
            </a:r>
            <a:r>
              <a:rPr lang="en-US" sz="2105" spc="50">
                <a:solidFill>
                  <a:srgbClr val="FFFFFF"/>
                </a:solidFill>
                <a:latin typeface="Poppins"/>
                <a:ea typeface="Poppins"/>
                <a:cs typeface="Poppins"/>
                <a:sym typeface="Poppins"/>
              </a:rPr>
              <a:t>ia</a:t>
            </a:r>
            <a:r>
              <a:rPr lang="en-US" sz="2105" spc="50">
                <a:solidFill>
                  <a:srgbClr val="FFFFFF"/>
                </a:solidFill>
                <a:latin typeface="Poppins"/>
                <a:ea typeface="Poppins"/>
                <a:cs typeface="Poppins"/>
                <a:sym typeface="Poppins"/>
              </a:rPr>
              <a:t> </a:t>
            </a:r>
            <a:r>
              <a:rPr lang="en-US" sz="2105" spc="50">
                <a:solidFill>
                  <a:srgbClr val="FFFFFF"/>
                </a:solidFill>
                <a:latin typeface="Poppins"/>
                <a:ea typeface="Poppins"/>
                <a:cs typeface="Poppins"/>
                <a:sym typeface="Poppins"/>
              </a:rPr>
              <a:t>has</a:t>
            </a:r>
            <a:r>
              <a:rPr lang="en-US" sz="2105" spc="50">
                <a:solidFill>
                  <a:srgbClr val="FFFFFF"/>
                </a:solidFill>
                <a:latin typeface="Poppins"/>
                <a:ea typeface="Poppins"/>
                <a:cs typeface="Poppins"/>
                <a:sym typeface="Poppins"/>
              </a:rPr>
              <a:t> </a:t>
            </a:r>
            <a:r>
              <a:rPr lang="en-US" sz="2105" spc="50">
                <a:solidFill>
                  <a:srgbClr val="FFFFFF"/>
                </a:solidFill>
                <a:latin typeface="Poppins"/>
                <a:ea typeface="Poppins"/>
                <a:cs typeface="Poppins"/>
                <a:sym typeface="Poppins"/>
              </a:rPr>
              <a:t>s</a:t>
            </a:r>
            <a:r>
              <a:rPr lang="en-US" sz="2105" spc="50">
                <a:solidFill>
                  <a:srgbClr val="FFFFFF"/>
                </a:solidFill>
                <a:latin typeface="Poppins"/>
                <a:ea typeface="Poppins"/>
                <a:cs typeface="Poppins"/>
                <a:sym typeface="Poppins"/>
              </a:rPr>
              <a:t>een re</a:t>
            </a:r>
            <a:r>
              <a:rPr lang="en-US" sz="2105" spc="50">
                <a:solidFill>
                  <a:srgbClr val="FFFFFF"/>
                </a:solidFill>
                <a:latin typeface="Poppins"/>
                <a:ea typeface="Poppins"/>
                <a:cs typeface="Poppins"/>
                <a:sym typeface="Poppins"/>
              </a:rPr>
              <a:t>ma</a:t>
            </a:r>
            <a:r>
              <a:rPr lang="en-US" sz="2105" spc="50">
                <a:solidFill>
                  <a:srgbClr val="FFFFFF"/>
                </a:solidFill>
                <a:latin typeface="Poppins"/>
                <a:ea typeface="Poppins"/>
                <a:cs typeface="Poppins"/>
                <a:sym typeface="Poppins"/>
              </a:rPr>
              <a:t>r</a:t>
            </a:r>
            <a:r>
              <a:rPr lang="en-US" sz="2105" spc="50">
                <a:solidFill>
                  <a:srgbClr val="FFFFFF"/>
                </a:solidFill>
                <a:latin typeface="Poppins"/>
                <a:ea typeface="Poppins"/>
                <a:cs typeface="Poppins"/>
                <a:sym typeface="Poppins"/>
              </a:rPr>
              <a:t>kabl</a:t>
            </a:r>
            <a:r>
              <a:rPr lang="en-US" sz="2105" spc="50">
                <a:solidFill>
                  <a:srgbClr val="FFFFFF"/>
                </a:solidFill>
                <a:latin typeface="Poppins"/>
                <a:ea typeface="Poppins"/>
                <a:cs typeface="Poppins"/>
                <a:sym typeface="Poppins"/>
              </a:rPr>
              <a:t>e</a:t>
            </a:r>
            <a:r>
              <a:rPr lang="en-US" sz="2105" spc="50">
                <a:solidFill>
                  <a:srgbClr val="FFFFFF"/>
                </a:solidFill>
                <a:latin typeface="Poppins"/>
                <a:ea typeface="Poppins"/>
                <a:cs typeface="Poppins"/>
                <a:sym typeface="Poppins"/>
              </a:rPr>
              <a:t> growth in recent years</a:t>
            </a:r>
          </a:p>
          <a:p>
            <a:pPr algn="l" marL="454509" indent="-227254" lvl="1">
              <a:lnSpc>
                <a:spcPts val="2947"/>
              </a:lnSpc>
              <a:buFont typeface="Arial"/>
              <a:buChar char="•"/>
            </a:pPr>
            <a:r>
              <a:rPr lang="en-US" sz="2105" spc="50" strike="noStrike" u="none">
                <a:solidFill>
                  <a:srgbClr val="FFFFFF"/>
                </a:solidFill>
                <a:latin typeface="Poppins"/>
                <a:ea typeface="Poppins"/>
                <a:cs typeface="Poppins"/>
                <a:sym typeface="Poppins"/>
              </a:rPr>
              <a:t>Malaysia is now one of Southeast Asia’s leading digital markets</a:t>
            </a:r>
          </a:p>
          <a:p>
            <a:pPr algn="l" marL="454509" indent="-227254" lvl="1">
              <a:lnSpc>
                <a:spcPts val="2947"/>
              </a:lnSpc>
              <a:buFont typeface="Arial"/>
              <a:buChar char="•"/>
            </a:pPr>
            <a:r>
              <a:rPr lang="en-US" sz="2105" spc="50" strike="noStrike" u="none">
                <a:solidFill>
                  <a:srgbClr val="FFFFFF"/>
                </a:solidFill>
                <a:latin typeface="Poppins"/>
                <a:ea typeface="Poppins"/>
                <a:cs typeface="Poppins"/>
                <a:sym typeface="Poppins"/>
              </a:rPr>
              <a:t>E-commerce users projected to increase by over 75% reaching expected 18.81 million users by 2029</a:t>
            </a:r>
          </a:p>
        </p:txBody>
      </p:sp>
      <p:sp>
        <p:nvSpPr>
          <p:cNvPr name="TextBox 23" id="23"/>
          <p:cNvSpPr txBox="true"/>
          <p:nvPr/>
        </p:nvSpPr>
        <p:spPr>
          <a:xfrm rot="0">
            <a:off x="10701030" y="2798109"/>
            <a:ext cx="4097722" cy="609170"/>
          </a:xfrm>
          <a:prstGeom prst="rect">
            <a:avLst/>
          </a:prstGeom>
        </p:spPr>
        <p:txBody>
          <a:bodyPr anchor="t" rtlCol="false" tIns="0" lIns="0" bIns="0" rIns="0">
            <a:spAutoFit/>
          </a:bodyPr>
          <a:lstStyle/>
          <a:p>
            <a:pPr algn="l" marL="0" indent="0" lvl="0">
              <a:lnSpc>
                <a:spcPts val="2351"/>
              </a:lnSpc>
            </a:pPr>
            <a:r>
              <a:rPr lang="en-US" b="true" sz="2099" spc="20">
                <a:solidFill>
                  <a:srgbClr val="000000"/>
                </a:solidFill>
                <a:latin typeface="Poppins Semi-Bold"/>
                <a:ea typeface="Poppins Semi-Bold"/>
                <a:cs typeface="Poppins Semi-Bold"/>
                <a:sym typeface="Poppins Semi-Bold"/>
              </a:rPr>
              <a:t>University Students Role in E-commerce</a:t>
            </a:r>
          </a:p>
        </p:txBody>
      </p:sp>
      <p:sp>
        <p:nvSpPr>
          <p:cNvPr name="TextBox 24" id="24"/>
          <p:cNvSpPr txBox="true"/>
          <p:nvPr/>
        </p:nvSpPr>
        <p:spPr>
          <a:xfrm rot="0">
            <a:off x="9810177" y="2829725"/>
            <a:ext cx="424128" cy="421131"/>
          </a:xfrm>
          <a:prstGeom prst="rect">
            <a:avLst/>
          </a:prstGeom>
        </p:spPr>
        <p:txBody>
          <a:bodyPr anchor="t" rtlCol="false" tIns="0" lIns="0" bIns="0" rIns="0">
            <a:spAutoFit/>
          </a:bodyPr>
          <a:lstStyle/>
          <a:p>
            <a:pPr algn="ctr" marL="0" indent="0" lvl="0">
              <a:lnSpc>
                <a:spcPts val="3104"/>
              </a:lnSpc>
            </a:pPr>
            <a:r>
              <a:rPr lang="en-US" b="true" sz="2772" spc="27">
                <a:solidFill>
                  <a:srgbClr val="013064"/>
                </a:solidFill>
                <a:latin typeface="Poppins Semi-Bold"/>
                <a:ea typeface="Poppins Semi-Bold"/>
                <a:cs typeface="Poppins Semi-Bold"/>
                <a:sym typeface="Poppins Semi-Bold"/>
              </a:rPr>
              <a:t>2</a:t>
            </a:r>
          </a:p>
        </p:txBody>
      </p:sp>
      <p:grpSp>
        <p:nvGrpSpPr>
          <p:cNvPr name="Group 25" id="25"/>
          <p:cNvGrpSpPr/>
          <p:nvPr/>
        </p:nvGrpSpPr>
        <p:grpSpPr>
          <a:xfrm rot="0">
            <a:off x="4639313" y="6110800"/>
            <a:ext cx="337871" cy="337871"/>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63F98"/>
            </a:solidFill>
          </p:spPr>
        </p:sp>
        <p:sp>
          <p:nvSpPr>
            <p:cNvPr name="TextBox 27" id="27"/>
            <p:cNvSpPr txBox="true"/>
            <p:nvPr/>
          </p:nvSpPr>
          <p:spPr>
            <a:xfrm>
              <a:off x="76200" y="9525"/>
              <a:ext cx="660400" cy="727075"/>
            </a:xfrm>
            <a:prstGeom prst="rect">
              <a:avLst/>
            </a:prstGeom>
          </p:spPr>
          <p:txBody>
            <a:bodyPr anchor="ctr" rtlCol="false" tIns="50800" lIns="50800" bIns="50800" rIns="50800"/>
            <a:lstStyle/>
            <a:p>
              <a:pPr algn="ctr">
                <a:lnSpc>
                  <a:spcPts val="3343"/>
                </a:lnSpc>
              </a:pPr>
            </a:p>
          </p:txBody>
        </p:sp>
      </p:grpSp>
      <p:grpSp>
        <p:nvGrpSpPr>
          <p:cNvPr name="Group 28" id="28"/>
          <p:cNvGrpSpPr/>
          <p:nvPr/>
        </p:nvGrpSpPr>
        <p:grpSpPr>
          <a:xfrm rot="0">
            <a:off x="13644194" y="6110800"/>
            <a:ext cx="337871" cy="337871"/>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63F98"/>
            </a:solidFill>
          </p:spPr>
        </p:sp>
        <p:sp>
          <p:nvSpPr>
            <p:cNvPr name="TextBox 30" id="30"/>
            <p:cNvSpPr txBox="true"/>
            <p:nvPr/>
          </p:nvSpPr>
          <p:spPr>
            <a:xfrm>
              <a:off x="76200" y="9525"/>
              <a:ext cx="660400" cy="727075"/>
            </a:xfrm>
            <a:prstGeom prst="rect">
              <a:avLst/>
            </a:prstGeom>
          </p:spPr>
          <p:txBody>
            <a:bodyPr anchor="ctr" rtlCol="false" tIns="50800" lIns="50800" bIns="50800" rIns="50800"/>
            <a:lstStyle/>
            <a:p>
              <a:pPr algn="ctr">
                <a:lnSpc>
                  <a:spcPts val="3343"/>
                </a:lnSpc>
              </a:pPr>
            </a:p>
          </p:txBody>
        </p:sp>
      </p:grpSp>
      <p:sp>
        <p:nvSpPr>
          <p:cNvPr name="AutoShape 31" id="31"/>
          <p:cNvSpPr/>
          <p:nvPr/>
        </p:nvSpPr>
        <p:spPr>
          <a:xfrm>
            <a:off x="4808248" y="6448671"/>
            <a:ext cx="0" cy="340752"/>
          </a:xfrm>
          <a:prstGeom prst="line">
            <a:avLst/>
          </a:prstGeom>
          <a:ln cap="flat" w="38100">
            <a:solidFill>
              <a:srgbClr val="763F9B"/>
            </a:solidFill>
            <a:prstDash val="solid"/>
            <a:headEnd type="none" len="sm" w="sm"/>
            <a:tailEnd type="none" len="sm" w="sm"/>
          </a:ln>
        </p:spPr>
      </p:sp>
      <p:sp>
        <p:nvSpPr>
          <p:cNvPr name="AutoShape 32" id="32"/>
          <p:cNvSpPr/>
          <p:nvPr/>
        </p:nvSpPr>
        <p:spPr>
          <a:xfrm>
            <a:off x="13845389" y="6409506"/>
            <a:ext cx="0" cy="366871"/>
          </a:xfrm>
          <a:prstGeom prst="line">
            <a:avLst/>
          </a:prstGeom>
          <a:ln cap="flat" w="38100">
            <a:solidFill>
              <a:srgbClr val="763F9B"/>
            </a:solidFill>
            <a:prstDash val="solid"/>
            <a:headEnd type="none" len="sm" w="sm"/>
            <a:tailEnd type="none" len="sm" w="sm"/>
          </a:ln>
        </p:spPr>
      </p:sp>
      <p:sp>
        <p:nvSpPr>
          <p:cNvPr name="AutoShape 33" id="33"/>
          <p:cNvSpPr/>
          <p:nvPr/>
        </p:nvSpPr>
        <p:spPr>
          <a:xfrm>
            <a:off x="4808248" y="6776376"/>
            <a:ext cx="9056190" cy="13046"/>
          </a:xfrm>
          <a:prstGeom prst="line">
            <a:avLst/>
          </a:prstGeom>
          <a:ln cap="flat" w="38100">
            <a:solidFill>
              <a:srgbClr val="763F9B"/>
            </a:solidFill>
            <a:prstDash val="solid"/>
            <a:headEnd type="none" len="sm" w="sm"/>
            <a:tailEnd type="none" len="sm" w="sm"/>
          </a:ln>
        </p:spPr>
      </p:sp>
      <p:grpSp>
        <p:nvGrpSpPr>
          <p:cNvPr name="Group 34" id="34"/>
          <p:cNvGrpSpPr/>
          <p:nvPr/>
        </p:nvGrpSpPr>
        <p:grpSpPr>
          <a:xfrm rot="0">
            <a:off x="9157883" y="6534512"/>
            <a:ext cx="337871" cy="574618"/>
            <a:chOff x="0" y="0"/>
            <a:chExt cx="812800" cy="1382331"/>
          </a:xfrm>
        </p:grpSpPr>
        <p:sp>
          <p:nvSpPr>
            <p:cNvPr name="Freeform 35" id="35"/>
            <p:cNvSpPr/>
            <p:nvPr/>
          </p:nvSpPr>
          <p:spPr>
            <a:xfrm flipH="false" flipV="false" rot="0">
              <a:off x="0" y="0"/>
              <a:ext cx="812800" cy="1382331"/>
            </a:xfrm>
            <a:custGeom>
              <a:avLst/>
              <a:gdLst/>
              <a:ahLst/>
              <a:cxnLst/>
              <a:rect r="r" b="b" t="t" l="l"/>
              <a:pathLst>
                <a:path h="1382331" w="812800">
                  <a:moveTo>
                    <a:pt x="406400" y="0"/>
                  </a:moveTo>
                  <a:cubicBezTo>
                    <a:pt x="181951" y="0"/>
                    <a:pt x="0" y="309445"/>
                    <a:pt x="0" y="691166"/>
                  </a:cubicBezTo>
                  <a:cubicBezTo>
                    <a:pt x="0" y="1072886"/>
                    <a:pt x="181951" y="1382331"/>
                    <a:pt x="406400" y="1382331"/>
                  </a:cubicBezTo>
                  <a:cubicBezTo>
                    <a:pt x="630849" y="1382331"/>
                    <a:pt x="812800" y="1072886"/>
                    <a:pt x="812800" y="691166"/>
                  </a:cubicBezTo>
                  <a:cubicBezTo>
                    <a:pt x="812800" y="309445"/>
                    <a:pt x="630849" y="0"/>
                    <a:pt x="406400" y="0"/>
                  </a:cubicBezTo>
                  <a:close/>
                </a:path>
              </a:pathLst>
            </a:custGeom>
            <a:solidFill>
              <a:srgbClr val="763F98"/>
            </a:solidFill>
          </p:spPr>
        </p:sp>
        <p:sp>
          <p:nvSpPr>
            <p:cNvPr name="TextBox 36" id="36"/>
            <p:cNvSpPr txBox="true"/>
            <p:nvPr/>
          </p:nvSpPr>
          <p:spPr>
            <a:xfrm>
              <a:off x="76200" y="62919"/>
              <a:ext cx="660400" cy="1189819"/>
            </a:xfrm>
            <a:prstGeom prst="rect">
              <a:avLst/>
            </a:prstGeom>
          </p:spPr>
          <p:txBody>
            <a:bodyPr anchor="ctr" rtlCol="false" tIns="50800" lIns="50800" bIns="50800" rIns="50800"/>
            <a:lstStyle/>
            <a:p>
              <a:pPr algn="ctr">
                <a:lnSpc>
                  <a:spcPts val="3343"/>
                </a:lnSpc>
              </a:pPr>
            </a:p>
          </p:txBody>
        </p:sp>
      </p:grpSp>
      <p:grpSp>
        <p:nvGrpSpPr>
          <p:cNvPr name="Group 37" id="37"/>
          <p:cNvGrpSpPr/>
          <p:nvPr/>
        </p:nvGrpSpPr>
        <p:grpSpPr>
          <a:xfrm rot="0">
            <a:off x="2495787" y="7546058"/>
            <a:ext cx="13245394" cy="2581090"/>
            <a:chOff x="0" y="0"/>
            <a:chExt cx="3775642" cy="735748"/>
          </a:xfrm>
        </p:grpSpPr>
        <p:sp>
          <p:nvSpPr>
            <p:cNvPr name="Freeform 38" id="38"/>
            <p:cNvSpPr/>
            <p:nvPr/>
          </p:nvSpPr>
          <p:spPr>
            <a:xfrm flipH="false" flipV="false" rot="0">
              <a:off x="0" y="0"/>
              <a:ext cx="3775642" cy="735748"/>
            </a:xfrm>
            <a:custGeom>
              <a:avLst/>
              <a:gdLst/>
              <a:ahLst/>
              <a:cxnLst/>
              <a:rect r="r" b="b" t="t" l="l"/>
              <a:pathLst>
                <a:path h="735748" w="3775642">
                  <a:moveTo>
                    <a:pt x="16950" y="0"/>
                  </a:moveTo>
                  <a:lnTo>
                    <a:pt x="3758692" y="0"/>
                  </a:lnTo>
                  <a:cubicBezTo>
                    <a:pt x="3768053" y="0"/>
                    <a:pt x="3775642" y="7589"/>
                    <a:pt x="3775642" y="16950"/>
                  </a:cubicBezTo>
                  <a:lnTo>
                    <a:pt x="3775642" y="718798"/>
                  </a:lnTo>
                  <a:cubicBezTo>
                    <a:pt x="3775642" y="728159"/>
                    <a:pt x="3768053" y="735748"/>
                    <a:pt x="3758692" y="735748"/>
                  </a:cubicBezTo>
                  <a:lnTo>
                    <a:pt x="16950" y="735748"/>
                  </a:lnTo>
                  <a:cubicBezTo>
                    <a:pt x="7589" y="735748"/>
                    <a:pt x="0" y="728159"/>
                    <a:pt x="0" y="718798"/>
                  </a:cubicBezTo>
                  <a:lnTo>
                    <a:pt x="0" y="16950"/>
                  </a:lnTo>
                  <a:cubicBezTo>
                    <a:pt x="0" y="7589"/>
                    <a:pt x="7589" y="0"/>
                    <a:pt x="16950" y="0"/>
                  </a:cubicBezTo>
                  <a:close/>
                </a:path>
              </a:pathLst>
            </a:custGeom>
            <a:solidFill>
              <a:srgbClr val="013165"/>
            </a:solidFill>
          </p:spPr>
        </p:sp>
        <p:sp>
          <p:nvSpPr>
            <p:cNvPr name="TextBox 39" id="39"/>
            <p:cNvSpPr txBox="true"/>
            <p:nvPr/>
          </p:nvSpPr>
          <p:spPr>
            <a:xfrm>
              <a:off x="0" y="-66675"/>
              <a:ext cx="3775642" cy="802423"/>
            </a:xfrm>
            <a:prstGeom prst="rect">
              <a:avLst/>
            </a:prstGeom>
          </p:spPr>
          <p:txBody>
            <a:bodyPr anchor="ctr" rtlCol="false" tIns="50800" lIns="50800" bIns="50800" rIns="50800"/>
            <a:lstStyle/>
            <a:p>
              <a:pPr algn="ctr">
                <a:lnSpc>
                  <a:spcPts val="3343"/>
                </a:lnSpc>
              </a:pPr>
            </a:p>
          </p:txBody>
        </p:sp>
      </p:grpSp>
      <p:grpSp>
        <p:nvGrpSpPr>
          <p:cNvPr name="Group 40" id="40"/>
          <p:cNvGrpSpPr/>
          <p:nvPr/>
        </p:nvGrpSpPr>
        <p:grpSpPr>
          <a:xfrm rot="0">
            <a:off x="6544184" y="7109130"/>
            <a:ext cx="5667616" cy="798473"/>
            <a:chOff x="0" y="0"/>
            <a:chExt cx="1492706" cy="210298"/>
          </a:xfrm>
        </p:grpSpPr>
        <p:sp>
          <p:nvSpPr>
            <p:cNvPr name="Freeform 41" id="41"/>
            <p:cNvSpPr/>
            <p:nvPr/>
          </p:nvSpPr>
          <p:spPr>
            <a:xfrm flipH="false" flipV="false" rot="0">
              <a:off x="0" y="0"/>
              <a:ext cx="1492706" cy="210298"/>
            </a:xfrm>
            <a:custGeom>
              <a:avLst/>
              <a:gdLst/>
              <a:ahLst/>
              <a:cxnLst/>
              <a:rect r="r" b="b" t="t" l="l"/>
              <a:pathLst>
                <a:path h="210298" w="1492706">
                  <a:moveTo>
                    <a:pt x="69666" y="0"/>
                  </a:moveTo>
                  <a:lnTo>
                    <a:pt x="1423040" y="0"/>
                  </a:lnTo>
                  <a:cubicBezTo>
                    <a:pt x="1461515" y="0"/>
                    <a:pt x="1492706" y="31190"/>
                    <a:pt x="1492706" y="69666"/>
                  </a:cubicBezTo>
                  <a:lnTo>
                    <a:pt x="1492706" y="140632"/>
                  </a:lnTo>
                  <a:cubicBezTo>
                    <a:pt x="1492706" y="179107"/>
                    <a:pt x="1461515" y="210298"/>
                    <a:pt x="1423040" y="210298"/>
                  </a:cubicBezTo>
                  <a:lnTo>
                    <a:pt x="69666" y="210298"/>
                  </a:lnTo>
                  <a:cubicBezTo>
                    <a:pt x="31190" y="210298"/>
                    <a:pt x="0" y="179107"/>
                    <a:pt x="0" y="140632"/>
                  </a:cubicBezTo>
                  <a:lnTo>
                    <a:pt x="0" y="69666"/>
                  </a:lnTo>
                  <a:cubicBezTo>
                    <a:pt x="0" y="31190"/>
                    <a:pt x="31190" y="0"/>
                    <a:pt x="69666" y="0"/>
                  </a:cubicBezTo>
                  <a:close/>
                </a:path>
              </a:pathLst>
            </a:custGeom>
            <a:solidFill>
              <a:srgbClr val="FFFFFF"/>
            </a:solidFill>
            <a:ln w="38100" cap="rnd">
              <a:solidFill>
                <a:srgbClr val="000000"/>
              </a:solidFill>
              <a:prstDash val="solid"/>
              <a:round/>
            </a:ln>
          </p:spPr>
        </p:sp>
        <p:sp>
          <p:nvSpPr>
            <p:cNvPr name="TextBox 42" id="42"/>
            <p:cNvSpPr txBox="true"/>
            <p:nvPr/>
          </p:nvSpPr>
          <p:spPr>
            <a:xfrm>
              <a:off x="0" y="-66675"/>
              <a:ext cx="1492706" cy="276973"/>
            </a:xfrm>
            <a:prstGeom prst="rect">
              <a:avLst/>
            </a:prstGeom>
          </p:spPr>
          <p:txBody>
            <a:bodyPr anchor="ctr" rtlCol="false" tIns="50800" lIns="50800" bIns="50800" rIns="50800"/>
            <a:lstStyle/>
            <a:p>
              <a:pPr algn="ctr">
                <a:lnSpc>
                  <a:spcPts val="3343"/>
                </a:lnSpc>
              </a:pPr>
            </a:p>
          </p:txBody>
        </p:sp>
      </p:grpSp>
      <p:sp>
        <p:nvSpPr>
          <p:cNvPr name="TextBox 43" id="43"/>
          <p:cNvSpPr txBox="true"/>
          <p:nvPr/>
        </p:nvSpPr>
        <p:spPr>
          <a:xfrm rot="0">
            <a:off x="2579916" y="7888553"/>
            <a:ext cx="13128167" cy="2176460"/>
          </a:xfrm>
          <a:prstGeom prst="rect">
            <a:avLst/>
          </a:prstGeom>
        </p:spPr>
        <p:txBody>
          <a:bodyPr anchor="t" rtlCol="false" tIns="0" lIns="0" bIns="0" rIns="0">
            <a:spAutoFit/>
          </a:bodyPr>
          <a:lstStyle/>
          <a:p>
            <a:pPr algn="l" marL="445312" indent="-222656" lvl="1">
              <a:lnSpc>
                <a:spcPts val="2887"/>
              </a:lnSpc>
              <a:buFont typeface="Arial"/>
              <a:buChar char="•"/>
            </a:pPr>
            <a:r>
              <a:rPr lang="en-US" sz="2062" spc="49">
                <a:solidFill>
                  <a:srgbClr val="FFFFFF"/>
                </a:solidFill>
                <a:latin typeface="Poppins"/>
                <a:ea typeface="Poppins"/>
                <a:cs typeface="Poppins"/>
                <a:sym typeface="Poppins"/>
              </a:rPr>
              <a:t>ParcelHub was introduced to manage the increasing volume of parcels received by university s</a:t>
            </a:r>
            <a:r>
              <a:rPr lang="en-US" sz="2062" spc="49">
                <a:solidFill>
                  <a:srgbClr val="FFFFFF"/>
                </a:solidFill>
                <a:latin typeface="Poppins"/>
                <a:ea typeface="Poppins"/>
                <a:cs typeface="Poppins"/>
                <a:sym typeface="Poppins"/>
              </a:rPr>
              <a:t>tudents.</a:t>
            </a:r>
          </a:p>
          <a:p>
            <a:pPr algn="l" marL="445312" indent="-222656" lvl="1">
              <a:lnSpc>
                <a:spcPts val="2887"/>
              </a:lnSpc>
              <a:buFont typeface="Arial"/>
              <a:buChar char="•"/>
            </a:pPr>
            <a:r>
              <a:rPr lang="en-US" sz="2062" spc="49">
                <a:solidFill>
                  <a:srgbClr val="FFFFFF"/>
                </a:solidFill>
                <a:latin typeface="Poppins"/>
                <a:ea typeface="Poppins"/>
                <a:cs typeface="Poppins"/>
                <a:sym typeface="Poppins"/>
              </a:rPr>
              <a:t>The system supports the growing trend</a:t>
            </a:r>
            <a:r>
              <a:rPr lang="en-US" sz="2062" spc="49">
                <a:solidFill>
                  <a:srgbClr val="FFFFFF"/>
                </a:solidFill>
                <a:latin typeface="Poppins"/>
                <a:ea typeface="Poppins"/>
                <a:cs typeface="Poppins"/>
                <a:sym typeface="Poppins"/>
              </a:rPr>
              <a:t> of online shopping among students.</a:t>
            </a:r>
          </a:p>
          <a:p>
            <a:pPr algn="l" marL="445312" indent="-222656" lvl="1">
              <a:lnSpc>
                <a:spcPts val="2887"/>
              </a:lnSpc>
              <a:buFont typeface="Arial"/>
              <a:buChar char="•"/>
            </a:pPr>
            <a:r>
              <a:rPr lang="en-US" sz="2062" spc="49">
                <a:solidFill>
                  <a:srgbClr val="FFFFFF"/>
                </a:solidFill>
                <a:latin typeface="Poppins"/>
                <a:ea typeface="Poppins"/>
                <a:cs typeface="Poppins"/>
                <a:sym typeface="Poppins"/>
              </a:rPr>
              <a:t>ParcelHub ensures students receive their parcels safely</a:t>
            </a:r>
            <a:r>
              <a:rPr lang="en-US" sz="2062" spc="49">
                <a:solidFill>
                  <a:srgbClr val="FFFFFF"/>
                </a:solidFill>
                <a:latin typeface="Poppins"/>
                <a:ea typeface="Poppins"/>
                <a:cs typeface="Poppins"/>
                <a:sym typeface="Poppins"/>
              </a:rPr>
              <a:t> and at a time that </a:t>
            </a:r>
            <a:r>
              <a:rPr lang="en-US" sz="2062" spc="49">
                <a:solidFill>
                  <a:srgbClr val="FFFFFF"/>
                </a:solidFill>
                <a:latin typeface="Poppins"/>
                <a:ea typeface="Poppins"/>
                <a:cs typeface="Poppins"/>
                <a:sym typeface="Poppins"/>
              </a:rPr>
              <a:t>suits their schedule.</a:t>
            </a:r>
          </a:p>
          <a:p>
            <a:pPr algn="l" marL="445312" indent="-222656" lvl="1">
              <a:lnSpc>
                <a:spcPts val="2887"/>
              </a:lnSpc>
              <a:buFont typeface="Arial"/>
              <a:buChar char="•"/>
            </a:pPr>
            <a:r>
              <a:rPr lang="en-US" sz="2062" spc="49">
                <a:solidFill>
                  <a:srgbClr val="FFFFFF"/>
                </a:solidFill>
                <a:latin typeface="Poppins"/>
                <a:ea typeface="Poppins"/>
                <a:cs typeface="Poppins"/>
                <a:sym typeface="Poppins"/>
              </a:rPr>
              <a:t>It aims to streamline the delivery process and reduce issues like lost or mishandled parcels.</a:t>
            </a:r>
          </a:p>
        </p:txBody>
      </p:sp>
      <p:sp>
        <p:nvSpPr>
          <p:cNvPr name="TextBox 44" id="44"/>
          <p:cNvSpPr txBox="true"/>
          <p:nvPr/>
        </p:nvSpPr>
        <p:spPr>
          <a:xfrm rot="0">
            <a:off x="7997011" y="7268275"/>
            <a:ext cx="2442075" cy="480183"/>
          </a:xfrm>
          <a:prstGeom prst="rect">
            <a:avLst/>
          </a:prstGeom>
        </p:spPr>
        <p:txBody>
          <a:bodyPr anchor="t" rtlCol="false" tIns="0" lIns="0" bIns="0" rIns="0">
            <a:spAutoFit/>
          </a:bodyPr>
          <a:lstStyle/>
          <a:p>
            <a:pPr algn="ctr" marL="0" indent="0" lvl="0">
              <a:lnSpc>
                <a:spcPts val="3583"/>
              </a:lnSpc>
            </a:pPr>
            <a:r>
              <a:rPr lang="en-US" b="true" sz="3199" spc="31">
                <a:solidFill>
                  <a:srgbClr val="000000"/>
                </a:solidFill>
                <a:latin typeface="Poppins Semi-Bold"/>
                <a:ea typeface="Poppins Semi-Bold"/>
                <a:cs typeface="Poppins Semi-Bold"/>
                <a:sym typeface="Poppins Semi-Bold"/>
              </a:rPr>
              <a:t>SUMMARY</a:t>
            </a:r>
          </a:p>
        </p:txBody>
      </p:sp>
      <p:sp>
        <p:nvSpPr>
          <p:cNvPr name="Freeform 45" id="45"/>
          <p:cNvSpPr/>
          <p:nvPr/>
        </p:nvSpPr>
        <p:spPr>
          <a:xfrm flipH="false" flipV="false" rot="0">
            <a:off x="246988" y="36832"/>
            <a:ext cx="3459142" cy="1526347"/>
          </a:xfrm>
          <a:custGeom>
            <a:avLst/>
            <a:gdLst/>
            <a:ahLst/>
            <a:cxnLst/>
            <a:rect r="r" b="b" t="t" l="l"/>
            <a:pathLst>
              <a:path h="1526347" w="3459142">
                <a:moveTo>
                  <a:pt x="0" y="0"/>
                </a:moveTo>
                <a:lnTo>
                  <a:pt x="3459142" y="0"/>
                </a:lnTo>
                <a:lnTo>
                  <a:pt x="3459142" y="1526346"/>
                </a:lnTo>
                <a:lnTo>
                  <a:pt x="0" y="1526346"/>
                </a:lnTo>
                <a:lnTo>
                  <a:pt x="0" y="0"/>
                </a:lnTo>
                <a:close/>
              </a:path>
            </a:pathLst>
          </a:custGeom>
          <a:blipFill>
            <a:blip r:embed="rId5"/>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687003"/>
            <a:chOff x="0" y="0"/>
            <a:chExt cx="8829757" cy="814514"/>
          </a:xfrm>
        </p:grpSpPr>
        <p:sp>
          <p:nvSpPr>
            <p:cNvPr name="Freeform 3" id="3"/>
            <p:cNvSpPr/>
            <p:nvPr/>
          </p:nvSpPr>
          <p:spPr>
            <a:xfrm flipH="false" flipV="false" rot="0">
              <a:off x="0" y="0"/>
              <a:ext cx="8829756" cy="814514"/>
            </a:xfrm>
            <a:custGeom>
              <a:avLst/>
              <a:gdLst/>
              <a:ahLst/>
              <a:cxnLst/>
              <a:rect r="r" b="b" t="t" l="l"/>
              <a:pathLst>
                <a:path h="814514" w="8829756">
                  <a:moveTo>
                    <a:pt x="0" y="0"/>
                  </a:moveTo>
                  <a:lnTo>
                    <a:pt x="8829756" y="0"/>
                  </a:lnTo>
                  <a:lnTo>
                    <a:pt x="8829756" y="814514"/>
                  </a:lnTo>
                  <a:lnTo>
                    <a:pt x="0" y="814514"/>
                  </a:lnTo>
                  <a:close/>
                </a:path>
              </a:pathLst>
            </a:custGeom>
            <a:solidFill>
              <a:srgbClr val="20419A"/>
            </a:solidFill>
          </p:spPr>
        </p:sp>
      </p:grpSp>
      <p:grpSp>
        <p:nvGrpSpPr>
          <p:cNvPr name="Group 4" id="4"/>
          <p:cNvGrpSpPr/>
          <p:nvPr/>
        </p:nvGrpSpPr>
        <p:grpSpPr>
          <a:xfrm rot="0">
            <a:off x="0" y="0"/>
            <a:ext cx="4074704" cy="1687003"/>
            <a:chOff x="0" y="0"/>
            <a:chExt cx="1967336" cy="814514"/>
          </a:xfrm>
        </p:grpSpPr>
        <p:sp>
          <p:nvSpPr>
            <p:cNvPr name="Freeform 5" id="5"/>
            <p:cNvSpPr/>
            <p:nvPr/>
          </p:nvSpPr>
          <p:spPr>
            <a:xfrm flipH="false" flipV="false" rot="0">
              <a:off x="0" y="0"/>
              <a:ext cx="1967336" cy="814514"/>
            </a:xfrm>
            <a:custGeom>
              <a:avLst/>
              <a:gdLst/>
              <a:ahLst/>
              <a:cxnLst/>
              <a:rect r="r" b="b" t="t" l="l"/>
              <a:pathLst>
                <a:path h="814514" w="1967336">
                  <a:moveTo>
                    <a:pt x="0" y="0"/>
                  </a:moveTo>
                  <a:lnTo>
                    <a:pt x="1967336" y="0"/>
                  </a:lnTo>
                  <a:lnTo>
                    <a:pt x="1967336" y="814514"/>
                  </a:lnTo>
                  <a:lnTo>
                    <a:pt x="0" y="814514"/>
                  </a:lnTo>
                  <a:close/>
                </a:path>
              </a:pathLst>
            </a:custGeom>
            <a:solidFill>
              <a:srgbClr val="EDECED"/>
            </a:solidFill>
          </p:spPr>
        </p:sp>
      </p:grpSp>
      <p:grpSp>
        <p:nvGrpSpPr>
          <p:cNvPr name="Group 6" id="6"/>
          <p:cNvGrpSpPr/>
          <p:nvPr/>
        </p:nvGrpSpPr>
        <p:grpSpPr>
          <a:xfrm rot="0">
            <a:off x="0" y="1687003"/>
            <a:ext cx="18288000" cy="315648"/>
            <a:chOff x="0" y="0"/>
            <a:chExt cx="8829757" cy="152400"/>
          </a:xfrm>
        </p:grpSpPr>
        <p:sp>
          <p:nvSpPr>
            <p:cNvPr name="Freeform 7" id="7"/>
            <p:cNvSpPr/>
            <p:nvPr/>
          </p:nvSpPr>
          <p:spPr>
            <a:xfrm flipH="false" flipV="false" rot="0">
              <a:off x="0" y="0"/>
              <a:ext cx="8829756" cy="152400"/>
            </a:xfrm>
            <a:custGeom>
              <a:avLst/>
              <a:gdLst/>
              <a:ahLst/>
              <a:cxnLst/>
              <a:rect r="r" b="b" t="t" l="l"/>
              <a:pathLst>
                <a:path h="152400" w="8829756">
                  <a:moveTo>
                    <a:pt x="0" y="0"/>
                  </a:moveTo>
                  <a:lnTo>
                    <a:pt x="8829756" y="0"/>
                  </a:lnTo>
                  <a:lnTo>
                    <a:pt x="8829756" y="152400"/>
                  </a:lnTo>
                  <a:lnTo>
                    <a:pt x="0" y="152400"/>
                  </a:lnTo>
                  <a:close/>
                </a:path>
              </a:pathLst>
            </a:custGeom>
            <a:solidFill>
              <a:srgbClr val="FDB924"/>
            </a:solidFill>
          </p:spPr>
        </p:sp>
      </p:grpSp>
      <p:sp>
        <p:nvSpPr>
          <p:cNvPr name="Freeform 8" id="8"/>
          <p:cNvSpPr/>
          <p:nvPr/>
        </p:nvSpPr>
        <p:spPr>
          <a:xfrm flipH="false" flipV="false" rot="0">
            <a:off x="1028700" y="1968652"/>
            <a:ext cx="1071075" cy="1164211"/>
          </a:xfrm>
          <a:custGeom>
            <a:avLst/>
            <a:gdLst/>
            <a:ahLst/>
            <a:cxnLst/>
            <a:rect r="r" b="b" t="t" l="l"/>
            <a:pathLst>
              <a:path h="1164211" w="1071075">
                <a:moveTo>
                  <a:pt x="0" y="0"/>
                </a:moveTo>
                <a:lnTo>
                  <a:pt x="1071075" y="0"/>
                </a:lnTo>
                <a:lnTo>
                  <a:pt x="1071075" y="1164212"/>
                </a:lnTo>
                <a:lnTo>
                  <a:pt x="0" y="11642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4550290" y="407680"/>
            <a:ext cx="9187420" cy="962025"/>
          </a:xfrm>
          <a:prstGeom prst="rect">
            <a:avLst/>
          </a:prstGeom>
        </p:spPr>
        <p:txBody>
          <a:bodyPr anchor="t" rtlCol="false" tIns="0" lIns="0" bIns="0" rIns="0">
            <a:spAutoFit/>
          </a:bodyPr>
          <a:lstStyle/>
          <a:p>
            <a:pPr algn="l">
              <a:lnSpc>
                <a:spcPts val="6720"/>
              </a:lnSpc>
            </a:pPr>
            <a:r>
              <a:rPr lang="en-US" sz="5600">
                <a:solidFill>
                  <a:srgbClr val="FFFFFF"/>
                </a:solidFill>
                <a:latin typeface="Times New Roman"/>
                <a:ea typeface="Times New Roman"/>
                <a:cs typeface="Times New Roman"/>
                <a:sym typeface="Times New Roman"/>
              </a:rPr>
              <a:t>PROBLEM STATEMENT</a:t>
            </a:r>
          </a:p>
        </p:txBody>
      </p:sp>
      <p:sp>
        <p:nvSpPr>
          <p:cNvPr name="TextBox 10" id="10"/>
          <p:cNvSpPr txBox="true"/>
          <p:nvPr/>
        </p:nvSpPr>
        <p:spPr>
          <a:xfrm rot="0">
            <a:off x="2267854" y="2154861"/>
            <a:ext cx="14281478" cy="1031241"/>
          </a:xfrm>
          <a:prstGeom prst="rect">
            <a:avLst/>
          </a:prstGeom>
        </p:spPr>
        <p:txBody>
          <a:bodyPr anchor="t" rtlCol="false" tIns="0" lIns="0" bIns="0" rIns="0">
            <a:spAutoFit/>
          </a:bodyPr>
          <a:lstStyle/>
          <a:p>
            <a:pPr algn="l">
              <a:lnSpc>
                <a:spcPts val="4059"/>
              </a:lnSpc>
              <a:spcBef>
                <a:spcPct val="0"/>
              </a:spcBef>
            </a:pPr>
            <a:r>
              <a:rPr lang="en-US" b="true" sz="2899">
                <a:solidFill>
                  <a:srgbClr val="000000"/>
                </a:solidFill>
                <a:latin typeface="Poppins Bold"/>
                <a:ea typeface="Poppins Bold"/>
                <a:cs typeface="Poppins Bold"/>
                <a:sym typeface="Poppins Bold"/>
              </a:rPr>
              <a:t>W</a:t>
            </a:r>
            <a:r>
              <a:rPr lang="en-US" b="true" sz="2899">
                <a:solidFill>
                  <a:srgbClr val="000000"/>
                </a:solidFill>
                <a:latin typeface="Poppins Bold"/>
                <a:ea typeface="Poppins Bold"/>
                <a:cs typeface="Poppins Bold"/>
                <a:sym typeface="Poppins Bold"/>
              </a:rPr>
              <a:t>hile the ParcelHub aims to simplify parcel collection, it still has notable flaws that impact student convenience.</a:t>
            </a:r>
          </a:p>
        </p:txBody>
      </p:sp>
      <p:sp>
        <p:nvSpPr>
          <p:cNvPr name="Freeform 11" id="11"/>
          <p:cNvSpPr/>
          <p:nvPr/>
        </p:nvSpPr>
        <p:spPr>
          <a:xfrm flipH="false" flipV="false" rot="0">
            <a:off x="246988" y="36832"/>
            <a:ext cx="3459142" cy="1526347"/>
          </a:xfrm>
          <a:custGeom>
            <a:avLst/>
            <a:gdLst/>
            <a:ahLst/>
            <a:cxnLst/>
            <a:rect r="r" b="b" t="t" l="l"/>
            <a:pathLst>
              <a:path h="1526347" w="3459142">
                <a:moveTo>
                  <a:pt x="0" y="0"/>
                </a:moveTo>
                <a:lnTo>
                  <a:pt x="3459142" y="0"/>
                </a:lnTo>
                <a:lnTo>
                  <a:pt x="3459142" y="1526346"/>
                </a:lnTo>
                <a:lnTo>
                  <a:pt x="0" y="1526346"/>
                </a:lnTo>
                <a:lnTo>
                  <a:pt x="0" y="0"/>
                </a:lnTo>
                <a:close/>
              </a:path>
            </a:pathLst>
          </a:custGeom>
          <a:blipFill>
            <a:blip r:embed="rId5"/>
            <a:stretch>
              <a:fillRect l="0" t="0" r="0" b="0"/>
            </a:stretch>
          </a:blipFill>
        </p:spPr>
      </p:sp>
      <p:grpSp>
        <p:nvGrpSpPr>
          <p:cNvPr name="Group 12" id="12"/>
          <p:cNvGrpSpPr/>
          <p:nvPr/>
        </p:nvGrpSpPr>
        <p:grpSpPr>
          <a:xfrm rot="0">
            <a:off x="1226772" y="3309927"/>
            <a:ext cx="4303302" cy="3152208"/>
            <a:chOff x="0" y="0"/>
            <a:chExt cx="1179690" cy="864134"/>
          </a:xfrm>
        </p:grpSpPr>
        <p:sp>
          <p:nvSpPr>
            <p:cNvPr name="Freeform 13" id="13"/>
            <p:cNvSpPr/>
            <p:nvPr/>
          </p:nvSpPr>
          <p:spPr>
            <a:xfrm flipH="false" flipV="false" rot="0">
              <a:off x="0" y="0"/>
              <a:ext cx="1179690" cy="864134"/>
            </a:xfrm>
            <a:custGeom>
              <a:avLst/>
              <a:gdLst/>
              <a:ahLst/>
              <a:cxnLst/>
              <a:rect r="r" b="b" t="t" l="l"/>
              <a:pathLst>
                <a:path h="864134" w="1179690">
                  <a:moveTo>
                    <a:pt x="53972" y="0"/>
                  </a:moveTo>
                  <a:lnTo>
                    <a:pt x="1125718" y="0"/>
                  </a:lnTo>
                  <a:cubicBezTo>
                    <a:pt x="1140033" y="0"/>
                    <a:pt x="1153761" y="5686"/>
                    <a:pt x="1163882" y="15808"/>
                  </a:cubicBezTo>
                  <a:cubicBezTo>
                    <a:pt x="1174004" y="25930"/>
                    <a:pt x="1179690" y="39658"/>
                    <a:pt x="1179690" y="53972"/>
                  </a:cubicBezTo>
                  <a:lnTo>
                    <a:pt x="1179690" y="810162"/>
                  </a:lnTo>
                  <a:cubicBezTo>
                    <a:pt x="1179690" y="839970"/>
                    <a:pt x="1155526" y="864134"/>
                    <a:pt x="1125718" y="864134"/>
                  </a:cubicBezTo>
                  <a:lnTo>
                    <a:pt x="53972" y="864134"/>
                  </a:lnTo>
                  <a:cubicBezTo>
                    <a:pt x="39658" y="864134"/>
                    <a:pt x="25930" y="858448"/>
                    <a:pt x="15808" y="848326"/>
                  </a:cubicBezTo>
                  <a:cubicBezTo>
                    <a:pt x="5686" y="838204"/>
                    <a:pt x="0" y="824477"/>
                    <a:pt x="0" y="810162"/>
                  </a:cubicBezTo>
                  <a:lnTo>
                    <a:pt x="0" y="53972"/>
                  </a:lnTo>
                  <a:cubicBezTo>
                    <a:pt x="0" y="24164"/>
                    <a:pt x="24164" y="0"/>
                    <a:pt x="53972" y="0"/>
                  </a:cubicBezTo>
                  <a:close/>
                </a:path>
              </a:pathLst>
            </a:custGeom>
            <a:solidFill>
              <a:srgbClr val="00A19C"/>
            </a:solidFill>
            <a:ln cap="rnd">
              <a:noFill/>
              <a:prstDash val="solid"/>
              <a:round/>
            </a:ln>
          </p:spPr>
        </p:sp>
        <p:sp>
          <p:nvSpPr>
            <p:cNvPr name="TextBox 14" id="14"/>
            <p:cNvSpPr txBox="true"/>
            <p:nvPr/>
          </p:nvSpPr>
          <p:spPr>
            <a:xfrm>
              <a:off x="0" y="-257175"/>
              <a:ext cx="1179690" cy="1121309"/>
            </a:xfrm>
            <a:prstGeom prst="rect">
              <a:avLst/>
            </a:prstGeom>
          </p:spPr>
          <p:txBody>
            <a:bodyPr anchor="ctr" rtlCol="false" tIns="48806" lIns="48806" bIns="48806" rIns="48806"/>
            <a:lstStyle/>
            <a:p>
              <a:pPr algn="just">
                <a:lnSpc>
                  <a:spcPts val="6000"/>
                </a:lnSpc>
              </a:pPr>
            </a:p>
          </p:txBody>
        </p:sp>
      </p:grpSp>
      <p:sp>
        <p:nvSpPr>
          <p:cNvPr name="TextBox 15" id="15"/>
          <p:cNvSpPr txBox="true"/>
          <p:nvPr/>
        </p:nvSpPr>
        <p:spPr>
          <a:xfrm rot="0">
            <a:off x="1703295" y="3416558"/>
            <a:ext cx="3350257" cy="2865109"/>
          </a:xfrm>
          <a:prstGeom prst="rect">
            <a:avLst/>
          </a:prstGeom>
        </p:spPr>
        <p:txBody>
          <a:bodyPr anchor="t" rtlCol="false" tIns="0" lIns="0" bIns="0" rIns="0">
            <a:spAutoFit/>
          </a:bodyPr>
          <a:lstStyle/>
          <a:p>
            <a:pPr algn="ctr">
              <a:lnSpc>
                <a:spcPts val="3780"/>
              </a:lnSpc>
            </a:pPr>
            <a:r>
              <a:rPr lang="en-US" b="true" sz="2700" spc="113">
                <a:solidFill>
                  <a:srgbClr val="FFFFFF"/>
                </a:solidFill>
                <a:latin typeface="Poppins Bold"/>
                <a:ea typeface="Poppins Bold"/>
                <a:cs typeface="Poppins Bold"/>
                <a:sym typeface="Poppins Bold"/>
              </a:rPr>
              <a:t>One centralized location (ParcelHub), far from most student residences</a:t>
            </a:r>
          </a:p>
        </p:txBody>
      </p:sp>
      <p:grpSp>
        <p:nvGrpSpPr>
          <p:cNvPr name="Group 16" id="16"/>
          <p:cNvGrpSpPr/>
          <p:nvPr/>
        </p:nvGrpSpPr>
        <p:grpSpPr>
          <a:xfrm rot="0">
            <a:off x="6992349" y="3309927"/>
            <a:ext cx="4303302" cy="3152208"/>
            <a:chOff x="0" y="0"/>
            <a:chExt cx="1179690" cy="864134"/>
          </a:xfrm>
        </p:grpSpPr>
        <p:sp>
          <p:nvSpPr>
            <p:cNvPr name="Freeform 17" id="17"/>
            <p:cNvSpPr/>
            <p:nvPr/>
          </p:nvSpPr>
          <p:spPr>
            <a:xfrm flipH="false" flipV="false" rot="0">
              <a:off x="0" y="0"/>
              <a:ext cx="1179690" cy="864134"/>
            </a:xfrm>
            <a:custGeom>
              <a:avLst/>
              <a:gdLst/>
              <a:ahLst/>
              <a:cxnLst/>
              <a:rect r="r" b="b" t="t" l="l"/>
              <a:pathLst>
                <a:path h="864134" w="1179690">
                  <a:moveTo>
                    <a:pt x="53972" y="0"/>
                  </a:moveTo>
                  <a:lnTo>
                    <a:pt x="1125718" y="0"/>
                  </a:lnTo>
                  <a:cubicBezTo>
                    <a:pt x="1140033" y="0"/>
                    <a:pt x="1153761" y="5686"/>
                    <a:pt x="1163882" y="15808"/>
                  </a:cubicBezTo>
                  <a:cubicBezTo>
                    <a:pt x="1174004" y="25930"/>
                    <a:pt x="1179690" y="39658"/>
                    <a:pt x="1179690" y="53972"/>
                  </a:cubicBezTo>
                  <a:lnTo>
                    <a:pt x="1179690" y="810162"/>
                  </a:lnTo>
                  <a:cubicBezTo>
                    <a:pt x="1179690" y="839970"/>
                    <a:pt x="1155526" y="864134"/>
                    <a:pt x="1125718" y="864134"/>
                  </a:cubicBezTo>
                  <a:lnTo>
                    <a:pt x="53972" y="864134"/>
                  </a:lnTo>
                  <a:cubicBezTo>
                    <a:pt x="39658" y="864134"/>
                    <a:pt x="25930" y="858448"/>
                    <a:pt x="15808" y="848326"/>
                  </a:cubicBezTo>
                  <a:cubicBezTo>
                    <a:pt x="5686" y="838204"/>
                    <a:pt x="0" y="824477"/>
                    <a:pt x="0" y="810162"/>
                  </a:cubicBezTo>
                  <a:lnTo>
                    <a:pt x="0" y="53972"/>
                  </a:lnTo>
                  <a:cubicBezTo>
                    <a:pt x="0" y="24164"/>
                    <a:pt x="24164" y="0"/>
                    <a:pt x="53972" y="0"/>
                  </a:cubicBezTo>
                  <a:close/>
                </a:path>
              </a:pathLst>
            </a:custGeom>
            <a:solidFill>
              <a:srgbClr val="00A19C"/>
            </a:solidFill>
            <a:ln cap="rnd">
              <a:noFill/>
              <a:prstDash val="solid"/>
              <a:round/>
            </a:ln>
          </p:spPr>
        </p:sp>
        <p:sp>
          <p:nvSpPr>
            <p:cNvPr name="TextBox 18" id="18"/>
            <p:cNvSpPr txBox="true"/>
            <p:nvPr/>
          </p:nvSpPr>
          <p:spPr>
            <a:xfrm>
              <a:off x="0" y="-257175"/>
              <a:ext cx="1179690" cy="1121309"/>
            </a:xfrm>
            <a:prstGeom prst="rect">
              <a:avLst/>
            </a:prstGeom>
          </p:spPr>
          <p:txBody>
            <a:bodyPr anchor="ctr" rtlCol="false" tIns="48806" lIns="48806" bIns="48806" rIns="48806"/>
            <a:lstStyle/>
            <a:p>
              <a:pPr algn="just">
                <a:lnSpc>
                  <a:spcPts val="6000"/>
                </a:lnSpc>
              </a:pPr>
            </a:p>
          </p:txBody>
        </p:sp>
      </p:grpSp>
      <p:sp>
        <p:nvSpPr>
          <p:cNvPr name="TextBox 19" id="19"/>
          <p:cNvSpPr txBox="true"/>
          <p:nvPr/>
        </p:nvSpPr>
        <p:spPr>
          <a:xfrm rot="0">
            <a:off x="7468872" y="4182139"/>
            <a:ext cx="3350257" cy="1436359"/>
          </a:xfrm>
          <a:prstGeom prst="rect">
            <a:avLst/>
          </a:prstGeom>
        </p:spPr>
        <p:txBody>
          <a:bodyPr anchor="t" rtlCol="false" tIns="0" lIns="0" bIns="0" rIns="0">
            <a:spAutoFit/>
          </a:bodyPr>
          <a:lstStyle/>
          <a:p>
            <a:pPr algn="ctr">
              <a:lnSpc>
                <a:spcPts val="3780"/>
              </a:lnSpc>
            </a:pPr>
            <a:r>
              <a:rPr lang="en-US" b="true" sz="2700" spc="113">
                <a:solidFill>
                  <a:srgbClr val="FFFFFF"/>
                </a:solidFill>
                <a:latin typeface="Poppins Bold"/>
                <a:ea typeface="Poppins Bold"/>
                <a:cs typeface="Poppins Bold"/>
                <a:sym typeface="Poppins Bold"/>
              </a:rPr>
              <a:t> Long queues during peak hours</a:t>
            </a:r>
          </a:p>
        </p:txBody>
      </p:sp>
      <p:grpSp>
        <p:nvGrpSpPr>
          <p:cNvPr name="Group 20" id="20"/>
          <p:cNvGrpSpPr/>
          <p:nvPr/>
        </p:nvGrpSpPr>
        <p:grpSpPr>
          <a:xfrm rot="0">
            <a:off x="12757926" y="3309927"/>
            <a:ext cx="4303302" cy="3152208"/>
            <a:chOff x="0" y="0"/>
            <a:chExt cx="1179690" cy="864134"/>
          </a:xfrm>
        </p:grpSpPr>
        <p:sp>
          <p:nvSpPr>
            <p:cNvPr name="Freeform 21" id="21"/>
            <p:cNvSpPr/>
            <p:nvPr/>
          </p:nvSpPr>
          <p:spPr>
            <a:xfrm flipH="false" flipV="false" rot="0">
              <a:off x="0" y="0"/>
              <a:ext cx="1179690" cy="864134"/>
            </a:xfrm>
            <a:custGeom>
              <a:avLst/>
              <a:gdLst/>
              <a:ahLst/>
              <a:cxnLst/>
              <a:rect r="r" b="b" t="t" l="l"/>
              <a:pathLst>
                <a:path h="864134" w="1179690">
                  <a:moveTo>
                    <a:pt x="53972" y="0"/>
                  </a:moveTo>
                  <a:lnTo>
                    <a:pt x="1125718" y="0"/>
                  </a:lnTo>
                  <a:cubicBezTo>
                    <a:pt x="1140033" y="0"/>
                    <a:pt x="1153761" y="5686"/>
                    <a:pt x="1163882" y="15808"/>
                  </a:cubicBezTo>
                  <a:cubicBezTo>
                    <a:pt x="1174004" y="25930"/>
                    <a:pt x="1179690" y="39658"/>
                    <a:pt x="1179690" y="53972"/>
                  </a:cubicBezTo>
                  <a:lnTo>
                    <a:pt x="1179690" y="810162"/>
                  </a:lnTo>
                  <a:cubicBezTo>
                    <a:pt x="1179690" y="839970"/>
                    <a:pt x="1155526" y="864134"/>
                    <a:pt x="1125718" y="864134"/>
                  </a:cubicBezTo>
                  <a:lnTo>
                    <a:pt x="53972" y="864134"/>
                  </a:lnTo>
                  <a:cubicBezTo>
                    <a:pt x="39658" y="864134"/>
                    <a:pt x="25930" y="858448"/>
                    <a:pt x="15808" y="848326"/>
                  </a:cubicBezTo>
                  <a:cubicBezTo>
                    <a:pt x="5686" y="838204"/>
                    <a:pt x="0" y="824477"/>
                    <a:pt x="0" y="810162"/>
                  </a:cubicBezTo>
                  <a:lnTo>
                    <a:pt x="0" y="53972"/>
                  </a:lnTo>
                  <a:cubicBezTo>
                    <a:pt x="0" y="24164"/>
                    <a:pt x="24164" y="0"/>
                    <a:pt x="53972" y="0"/>
                  </a:cubicBezTo>
                  <a:close/>
                </a:path>
              </a:pathLst>
            </a:custGeom>
            <a:solidFill>
              <a:srgbClr val="00A19C"/>
            </a:solidFill>
            <a:ln cap="rnd">
              <a:noFill/>
              <a:prstDash val="solid"/>
              <a:round/>
            </a:ln>
          </p:spPr>
        </p:sp>
        <p:sp>
          <p:nvSpPr>
            <p:cNvPr name="TextBox 22" id="22"/>
            <p:cNvSpPr txBox="true"/>
            <p:nvPr/>
          </p:nvSpPr>
          <p:spPr>
            <a:xfrm>
              <a:off x="0" y="-257175"/>
              <a:ext cx="1179690" cy="1121309"/>
            </a:xfrm>
            <a:prstGeom prst="rect">
              <a:avLst/>
            </a:prstGeom>
          </p:spPr>
          <p:txBody>
            <a:bodyPr anchor="ctr" rtlCol="false" tIns="48806" lIns="48806" bIns="48806" rIns="48806"/>
            <a:lstStyle/>
            <a:p>
              <a:pPr algn="just">
                <a:lnSpc>
                  <a:spcPts val="6000"/>
                </a:lnSpc>
              </a:pPr>
            </a:p>
          </p:txBody>
        </p:sp>
      </p:grpSp>
      <p:sp>
        <p:nvSpPr>
          <p:cNvPr name="TextBox 23" id="23"/>
          <p:cNvSpPr txBox="true"/>
          <p:nvPr/>
        </p:nvSpPr>
        <p:spPr>
          <a:xfrm rot="0">
            <a:off x="13238751" y="4130342"/>
            <a:ext cx="3350257" cy="1436359"/>
          </a:xfrm>
          <a:prstGeom prst="rect">
            <a:avLst/>
          </a:prstGeom>
        </p:spPr>
        <p:txBody>
          <a:bodyPr anchor="t" rtlCol="false" tIns="0" lIns="0" bIns="0" rIns="0">
            <a:spAutoFit/>
          </a:bodyPr>
          <a:lstStyle/>
          <a:p>
            <a:pPr algn="ctr">
              <a:lnSpc>
                <a:spcPts val="3780"/>
              </a:lnSpc>
            </a:pPr>
            <a:r>
              <a:rPr lang="en-US" b="true" sz="2700" spc="113">
                <a:solidFill>
                  <a:srgbClr val="FFFFFF"/>
                </a:solidFill>
                <a:latin typeface="Poppins Bold"/>
                <a:ea typeface="Poppins Bold"/>
                <a:cs typeface="Poppins Bold"/>
                <a:sym typeface="Poppins Bold"/>
              </a:rPr>
              <a:t>Inconvenient for students without transport</a:t>
            </a:r>
          </a:p>
        </p:txBody>
      </p:sp>
      <p:grpSp>
        <p:nvGrpSpPr>
          <p:cNvPr name="Group 24" id="24"/>
          <p:cNvGrpSpPr/>
          <p:nvPr/>
        </p:nvGrpSpPr>
        <p:grpSpPr>
          <a:xfrm rot="0">
            <a:off x="3813271" y="6690735"/>
            <a:ext cx="4303302" cy="3152208"/>
            <a:chOff x="0" y="0"/>
            <a:chExt cx="1179690" cy="864134"/>
          </a:xfrm>
        </p:grpSpPr>
        <p:sp>
          <p:nvSpPr>
            <p:cNvPr name="Freeform 25" id="25"/>
            <p:cNvSpPr/>
            <p:nvPr/>
          </p:nvSpPr>
          <p:spPr>
            <a:xfrm flipH="false" flipV="false" rot="0">
              <a:off x="0" y="0"/>
              <a:ext cx="1179690" cy="864134"/>
            </a:xfrm>
            <a:custGeom>
              <a:avLst/>
              <a:gdLst/>
              <a:ahLst/>
              <a:cxnLst/>
              <a:rect r="r" b="b" t="t" l="l"/>
              <a:pathLst>
                <a:path h="864134" w="1179690">
                  <a:moveTo>
                    <a:pt x="53972" y="0"/>
                  </a:moveTo>
                  <a:lnTo>
                    <a:pt x="1125718" y="0"/>
                  </a:lnTo>
                  <a:cubicBezTo>
                    <a:pt x="1140033" y="0"/>
                    <a:pt x="1153761" y="5686"/>
                    <a:pt x="1163882" y="15808"/>
                  </a:cubicBezTo>
                  <a:cubicBezTo>
                    <a:pt x="1174004" y="25930"/>
                    <a:pt x="1179690" y="39658"/>
                    <a:pt x="1179690" y="53972"/>
                  </a:cubicBezTo>
                  <a:lnTo>
                    <a:pt x="1179690" y="810162"/>
                  </a:lnTo>
                  <a:cubicBezTo>
                    <a:pt x="1179690" y="839970"/>
                    <a:pt x="1155526" y="864134"/>
                    <a:pt x="1125718" y="864134"/>
                  </a:cubicBezTo>
                  <a:lnTo>
                    <a:pt x="53972" y="864134"/>
                  </a:lnTo>
                  <a:cubicBezTo>
                    <a:pt x="39658" y="864134"/>
                    <a:pt x="25930" y="858448"/>
                    <a:pt x="15808" y="848326"/>
                  </a:cubicBezTo>
                  <a:cubicBezTo>
                    <a:pt x="5686" y="838204"/>
                    <a:pt x="0" y="824477"/>
                    <a:pt x="0" y="810162"/>
                  </a:cubicBezTo>
                  <a:lnTo>
                    <a:pt x="0" y="53972"/>
                  </a:lnTo>
                  <a:cubicBezTo>
                    <a:pt x="0" y="24164"/>
                    <a:pt x="24164" y="0"/>
                    <a:pt x="53972" y="0"/>
                  </a:cubicBezTo>
                  <a:close/>
                </a:path>
              </a:pathLst>
            </a:custGeom>
            <a:solidFill>
              <a:srgbClr val="00A19C"/>
            </a:solidFill>
            <a:ln cap="rnd">
              <a:noFill/>
              <a:prstDash val="solid"/>
              <a:round/>
            </a:ln>
          </p:spPr>
        </p:sp>
        <p:sp>
          <p:nvSpPr>
            <p:cNvPr name="TextBox 26" id="26"/>
            <p:cNvSpPr txBox="true"/>
            <p:nvPr/>
          </p:nvSpPr>
          <p:spPr>
            <a:xfrm>
              <a:off x="0" y="-257175"/>
              <a:ext cx="1179690" cy="1121309"/>
            </a:xfrm>
            <a:prstGeom prst="rect">
              <a:avLst/>
            </a:prstGeom>
          </p:spPr>
          <p:txBody>
            <a:bodyPr anchor="ctr" rtlCol="false" tIns="48806" lIns="48806" bIns="48806" rIns="48806"/>
            <a:lstStyle/>
            <a:p>
              <a:pPr algn="just">
                <a:lnSpc>
                  <a:spcPts val="6000"/>
                </a:lnSpc>
              </a:pPr>
            </a:p>
          </p:txBody>
        </p:sp>
      </p:grpSp>
      <p:sp>
        <p:nvSpPr>
          <p:cNvPr name="TextBox 27" id="27"/>
          <p:cNvSpPr txBox="true"/>
          <p:nvPr/>
        </p:nvSpPr>
        <p:spPr>
          <a:xfrm rot="0">
            <a:off x="4289794" y="7511150"/>
            <a:ext cx="3350257" cy="1436359"/>
          </a:xfrm>
          <a:prstGeom prst="rect">
            <a:avLst/>
          </a:prstGeom>
        </p:spPr>
        <p:txBody>
          <a:bodyPr anchor="t" rtlCol="false" tIns="0" lIns="0" bIns="0" rIns="0">
            <a:spAutoFit/>
          </a:bodyPr>
          <a:lstStyle/>
          <a:p>
            <a:pPr algn="ctr">
              <a:lnSpc>
                <a:spcPts val="3780"/>
              </a:lnSpc>
            </a:pPr>
            <a:r>
              <a:rPr lang="en-US" b="true" sz="2700" spc="113">
                <a:solidFill>
                  <a:srgbClr val="FFFFFF"/>
                </a:solidFill>
                <a:latin typeface="Poppins Bold"/>
                <a:ea typeface="Poppins Bold"/>
                <a:cs typeface="Poppins Bold"/>
                <a:sym typeface="Poppins Bold"/>
              </a:rPr>
              <a:t>Creates parking problems for those who drive</a:t>
            </a:r>
          </a:p>
        </p:txBody>
      </p:sp>
      <p:grpSp>
        <p:nvGrpSpPr>
          <p:cNvPr name="Group 28" id="28"/>
          <p:cNvGrpSpPr/>
          <p:nvPr/>
        </p:nvGrpSpPr>
        <p:grpSpPr>
          <a:xfrm rot="0">
            <a:off x="10171427" y="6690735"/>
            <a:ext cx="4303302" cy="3152208"/>
            <a:chOff x="0" y="0"/>
            <a:chExt cx="1179690" cy="864134"/>
          </a:xfrm>
        </p:grpSpPr>
        <p:sp>
          <p:nvSpPr>
            <p:cNvPr name="Freeform 29" id="29"/>
            <p:cNvSpPr/>
            <p:nvPr/>
          </p:nvSpPr>
          <p:spPr>
            <a:xfrm flipH="false" flipV="false" rot="0">
              <a:off x="0" y="0"/>
              <a:ext cx="1179690" cy="864134"/>
            </a:xfrm>
            <a:custGeom>
              <a:avLst/>
              <a:gdLst/>
              <a:ahLst/>
              <a:cxnLst/>
              <a:rect r="r" b="b" t="t" l="l"/>
              <a:pathLst>
                <a:path h="864134" w="1179690">
                  <a:moveTo>
                    <a:pt x="53972" y="0"/>
                  </a:moveTo>
                  <a:lnTo>
                    <a:pt x="1125718" y="0"/>
                  </a:lnTo>
                  <a:cubicBezTo>
                    <a:pt x="1140033" y="0"/>
                    <a:pt x="1153761" y="5686"/>
                    <a:pt x="1163882" y="15808"/>
                  </a:cubicBezTo>
                  <a:cubicBezTo>
                    <a:pt x="1174004" y="25930"/>
                    <a:pt x="1179690" y="39658"/>
                    <a:pt x="1179690" y="53972"/>
                  </a:cubicBezTo>
                  <a:lnTo>
                    <a:pt x="1179690" y="810162"/>
                  </a:lnTo>
                  <a:cubicBezTo>
                    <a:pt x="1179690" y="839970"/>
                    <a:pt x="1155526" y="864134"/>
                    <a:pt x="1125718" y="864134"/>
                  </a:cubicBezTo>
                  <a:lnTo>
                    <a:pt x="53972" y="864134"/>
                  </a:lnTo>
                  <a:cubicBezTo>
                    <a:pt x="39658" y="864134"/>
                    <a:pt x="25930" y="858448"/>
                    <a:pt x="15808" y="848326"/>
                  </a:cubicBezTo>
                  <a:cubicBezTo>
                    <a:pt x="5686" y="838204"/>
                    <a:pt x="0" y="824477"/>
                    <a:pt x="0" y="810162"/>
                  </a:cubicBezTo>
                  <a:lnTo>
                    <a:pt x="0" y="53972"/>
                  </a:lnTo>
                  <a:cubicBezTo>
                    <a:pt x="0" y="24164"/>
                    <a:pt x="24164" y="0"/>
                    <a:pt x="53972" y="0"/>
                  </a:cubicBezTo>
                  <a:close/>
                </a:path>
              </a:pathLst>
            </a:custGeom>
            <a:solidFill>
              <a:srgbClr val="00A19C"/>
            </a:solidFill>
            <a:ln cap="rnd">
              <a:noFill/>
              <a:prstDash val="solid"/>
              <a:round/>
            </a:ln>
          </p:spPr>
        </p:sp>
        <p:sp>
          <p:nvSpPr>
            <p:cNvPr name="TextBox 30" id="30"/>
            <p:cNvSpPr txBox="true"/>
            <p:nvPr/>
          </p:nvSpPr>
          <p:spPr>
            <a:xfrm>
              <a:off x="0" y="-257175"/>
              <a:ext cx="1179690" cy="1121309"/>
            </a:xfrm>
            <a:prstGeom prst="rect">
              <a:avLst/>
            </a:prstGeom>
          </p:spPr>
          <p:txBody>
            <a:bodyPr anchor="ctr" rtlCol="false" tIns="48806" lIns="48806" bIns="48806" rIns="48806"/>
            <a:lstStyle/>
            <a:p>
              <a:pPr algn="just">
                <a:lnSpc>
                  <a:spcPts val="6000"/>
                </a:lnSpc>
              </a:pPr>
            </a:p>
          </p:txBody>
        </p:sp>
      </p:grpSp>
      <p:sp>
        <p:nvSpPr>
          <p:cNvPr name="TextBox 31" id="31"/>
          <p:cNvSpPr txBox="true"/>
          <p:nvPr/>
        </p:nvSpPr>
        <p:spPr>
          <a:xfrm rot="0">
            <a:off x="10647950" y="7273025"/>
            <a:ext cx="3350257" cy="1912609"/>
          </a:xfrm>
          <a:prstGeom prst="rect">
            <a:avLst/>
          </a:prstGeom>
        </p:spPr>
        <p:txBody>
          <a:bodyPr anchor="t" rtlCol="false" tIns="0" lIns="0" bIns="0" rIns="0">
            <a:spAutoFit/>
          </a:bodyPr>
          <a:lstStyle/>
          <a:p>
            <a:pPr algn="ctr">
              <a:lnSpc>
                <a:spcPts val="3780"/>
              </a:lnSpc>
            </a:pPr>
            <a:r>
              <a:rPr lang="en-US" b="true" sz="2700" spc="113">
                <a:solidFill>
                  <a:srgbClr val="FFFFFF"/>
                </a:solidFill>
                <a:latin typeface="Poppins Bold"/>
                <a:ea typeface="Poppins Bold"/>
                <a:cs typeface="Poppins Bold"/>
                <a:sym typeface="Poppins Bold"/>
              </a:rPr>
              <a:t>Students must pay additional charges to collect parcels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687003"/>
            <a:chOff x="0" y="0"/>
            <a:chExt cx="8829757" cy="814514"/>
          </a:xfrm>
        </p:grpSpPr>
        <p:sp>
          <p:nvSpPr>
            <p:cNvPr name="Freeform 3" id="3"/>
            <p:cNvSpPr/>
            <p:nvPr/>
          </p:nvSpPr>
          <p:spPr>
            <a:xfrm flipH="false" flipV="false" rot="0">
              <a:off x="0" y="0"/>
              <a:ext cx="8829756" cy="814514"/>
            </a:xfrm>
            <a:custGeom>
              <a:avLst/>
              <a:gdLst/>
              <a:ahLst/>
              <a:cxnLst/>
              <a:rect r="r" b="b" t="t" l="l"/>
              <a:pathLst>
                <a:path h="814514" w="8829756">
                  <a:moveTo>
                    <a:pt x="0" y="0"/>
                  </a:moveTo>
                  <a:lnTo>
                    <a:pt x="8829756" y="0"/>
                  </a:lnTo>
                  <a:lnTo>
                    <a:pt x="8829756" y="814514"/>
                  </a:lnTo>
                  <a:lnTo>
                    <a:pt x="0" y="814514"/>
                  </a:lnTo>
                  <a:close/>
                </a:path>
              </a:pathLst>
            </a:custGeom>
            <a:solidFill>
              <a:srgbClr val="20419A"/>
            </a:solidFill>
          </p:spPr>
        </p:sp>
      </p:grpSp>
      <p:grpSp>
        <p:nvGrpSpPr>
          <p:cNvPr name="Group 4" id="4"/>
          <p:cNvGrpSpPr/>
          <p:nvPr/>
        </p:nvGrpSpPr>
        <p:grpSpPr>
          <a:xfrm rot="0">
            <a:off x="0" y="0"/>
            <a:ext cx="4074704" cy="1687003"/>
            <a:chOff x="0" y="0"/>
            <a:chExt cx="1967336" cy="814514"/>
          </a:xfrm>
        </p:grpSpPr>
        <p:sp>
          <p:nvSpPr>
            <p:cNvPr name="Freeform 5" id="5"/>
            <p:cNvSpPr/>
            <p:nvPr/>
          </p:nvSpPr>
          <p:spPr>
            <a:xfrm flipH="false" flipV="false" rot="0">
              <a:off x="0" y="0"/>
              <a:ext cx="1967336" cy="814514"/>
            </a:xfrm>
            <a:custGeom>
              <a:avLst/>
              <a:gdLst/>
              <a:ahLst/>
              <a:cxnLst/>
              <a:rect r="r" b="b" t="t" l="l"/>
              <a:pathLst>
                <a:path h="814514" w="1967336">
                  <a:moveTo>
                    <a:pt x="0" y="0"/>
                  </a:moveTo>
                  <a:lnTo>
                    <a:pt x="1967336" y="0"/>
                  </a:lnTo>
                  <a:lnTo>
                    <a:pt x="1967336" y="814514"/>
                  </a:lnTo>
                  <a:lnTo>
                    <a:pt x="0" y="814514"/>
                  </a:lnTo>
                  <a:close/>
                </a:path>
              </a:pathLst>
            </a:custGeom>
            <a:solidFill>
              <a:srgbClr val="EDECED"/>
            </a:solidFill>
          </p:spPr>
        </p:sp>
      </p:grpSp>
      <p:grpSp>
        <p:nvGrpSpPr>
          <p:cNvPr name="Group 6" id="6"/>
          <p:cNvGrpSpPr/>
          <p:nvPr/>
        </p:nvGrpSpPr>
        <p:grpSpPr>
          <a:xfrm rot="0">
            <a:off x="0" y="1687003"/>
            <a:ext cx="18288000" cy="315648"/>
            <a:chOff x="0" y="0"/>
            <a:chExt cx="8829757" cy="152400"/>
          </a:xfrm>
        </p:grpSpPr>
        <p:sp>
          <p:nvSpPr>
            <p:cNvPr name="Freeform 7" id="7"/>
            <p:cNvSpPr/>
            <p:nvPr/>
          </p:nvSpPr>
          <p:spPr>
            <a:xfrm flipH="false" flipV="false" rot="0">
              <a:off x="0" y="0"/>
              <a:ext cx="8829756" cy="152400"/>
            </a:xfrm>
            <a:custGeom>
              <a:avLst/>
              <a:gdLst/>
              <a:ahLst/>
              <a:cxnLst/>
              <a:rect r="r" b="b" t="t" l="l"/>
              <a:pathLst>
                <a:path h="152400" w="8829756">
                  <a:moveTo>
                    <a:pt x="0" y="0"/>
                  </a:moveTo>
                  <a:lnTo>
                    <a:pt x="8829756" y="0"/>
                  </a:lnTo>
                  <a:lnTo>
                    <a:pt x="8829756" y="152400"/>
                  </a:lnTo>
                  <a:lnTo>
                    <a:pt x="0" y="152400"/>
                  </a:lnTo>
                  <a:close/>
                </a:path>
              </a:pathLst>
            </a:custGeom>
            <a:solidFill>
              <a:srgbClr val="FDB924"/>
            </a:solidFill>
          </p:spPr>
        </p:sp>
      </p:grpSp>
      <p:grpSp>
        <p:nvGrpSpPr>
          <p:cNvPr name="Group 8" id="8"/>
          <p:cNvGrpSpPr/>
          <p:nvPr/>
        </p:nvGrpSpPr>
        <p:grpSpPr>
          <a:xfrm rot="0">
            <a:off x="541661" y="5949544"/>
            <a:ext cx="4294134" cy="2217362"/>
            <a:chOff x="0" y="0"/>
            <a:chExt cx="1427828" cy="737288"/>
          </a:xfrm>
        </p:grpSpPr>
        <p:sp>
          <p:nvSpPr>
            <p:cNvPr name="Freeform 9" id="9"/>
            <p:cNvSpPr/>
            <p:nvPr/>
          </p:nvSpPr>
          <p:spPr>
            <a:xfrm flipH="false" flipV="false" rot="0">
              <a:off x="0" y="0"/>
              <a:ext cx="1427828" cy="737288"/>
            </a:xfrm>
            <a:custGeom>
              <a:avLst/>
              <a:gdLst/>
              <a:ahLst/>
              <a:cxnLst/>
              <a:rect r="r" b="b" t="t" l="l"/>
              <a:pathLst>
                <a:path h="737288" w="1427828">
                  <a:moveTo>
                    <a:pt x="91948" y="0"/>
                  </a:moveTo>
                  <a:lnTo>
                    <a:pt x="1335880" y="0"/>
                  </a:lnTo>
                  <a:cubicBezTo>
                    <a:pt x="1360266" y="0"/>
                    <a:pt x="1383654" y="9687"/>
                    <a:pt x="1400897" y="26931"/>
                  </a:cubicBezTo>
                  <a:cubicBezTo>
                    <a:pt x="1418141" y="44175"/>
                    <a:pt x="1427828" y="67562"/>
                    <a:pt x="1427828" y="91948"/>
                  </a:cubicBezTo>
                  <a:lnTo>
                    <a:pt x="1427828" y="645339"/>
                  </a:lnTo>
                  <a:cubicBezTo>
                    <a:pt x="1427828" y="669726"/>
                    <a:pt x="1418141" y="693113"/>
                    <a:pt x="1400897" y="710357"/>
                  </a:cubicBezTo>
                  <a:cubicBezTo>
                    <a:pt x="1383654" y="727600"/>
                    <a:pt x="1360266" y="737288"/>
                    <a:pt x="1335880" y="737288"/>
                  </a:cubicBezTo>
                  <a:lnTo>
                    <a:pt x="91948" y="737288"/>
                  </a:lnTo>
                  <a:cubicBezTo>
                    <a:pt x="41167" y="737288"/>
                    <a:pt x="0" y="696121"/>
                    <a:pt x="0" y="645339"/>
                  </a:cubicBezTo>
                  <a:lnTo>
                    <a:pt x="0" y="91948"/>
                  </a:lnTo>
                  <a:cubicBezTo>
                    <a:pt x="0" y="41167"/>
                    <a:pt x="41167" y="0"/>
                    <a:pt x="91948" y="0"/>
                  </a:cubicBezTo>
                  <a:close/>
                </a:path>
              </a:pathLst>
            </a:custGeom>
            <a:solidFill>
              <a:srgbClr val="00A19C"/>
            </a:solidFill>
          </p:spPr>
        </p:sp>
        <p:sp>
          <p:nvSpPr>
            <p:cNvPr name="TextBox 10" id="10"/>
            <p:cNvSpPr txBox="true"/>
            <p:nvPr/>
          </p:nvSpPr>
          <p:spPr>
            <a:xfrm>
              <a:off x="0" y="-57150"/>
              <a:ext cx="1427828" cy="794438"/>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671407" y="3673520"/>
            <a:ext cx="4031317" cy="4261118"/>
            <a:chOff x="0" y="0"/>
            <a:chExt cx="1340440" cy="1416850"/>
          </a:xfrm>
        </p:grpSpPr>
        <p:sp>
          <p:nvSpPr>
            <p:cNvPr name="Freeform 12" id="12"/>
            <p:cNvSpPr/>
            <p:nvPr/>
          </p:nvSpPr>
          <p:spPr>
            <a:xfrm flipH="false" flipV="false" rot="0">
              <a:off x="0" y="0"/>
              <a:ext cx="1340440" cy="1416850"/>
            </a:xfrm>
            <a:custGeom>
              <a:avLst/>
              <a:gdLst/>
              <a:ahLst/>
              <a:cxnLst/>
              <a:rect r="r" b="b" t="t" l="l"/>
              <a:pathLst>
                <a:path h="1416850" w="1340440">
                  <a:moveTo>
                    <a:pt x="97943" y="0"/>
                  </a:moveTo>
                  <a:lnTo>
                    <a:pt x="1242497" y="0"/>
                  </a:lnTo>
                  <a:cubicBezTo>
                    <a:pt x="1268473" y="0"/>
                    <a:pt x="1293385" y="10319"/>
                    <a:pt x="1311753" y="28687"/>
                  </a:cubicBezTo>
                  <a:cubicBezTo>
                    <a:pt x="1330121" y="47055"/>
                    <a:pt x="1340440" y="71967"/>
                    <a:pt x="1340440" y="97943"/>
                  </a:cubicBezTo>
                  <a:lnTo>
                    <a:pt x="1340440" y="1318908"/>
                  </a:lnTo>
                  <a:cubicBezTo>
                    <a:pt x="1340440" y="1344884"/>
                    <a:pt x="1330121" y="1369796"/>
                    <a:pt x="1311753" y="1388164"/>
                  </a:cubicBezTo>
                  <a:cubicBezTo>
                    <a:pt x="1293385" y="1406531"/>
                    <a:pt x="1268473" y="1416850"/>
                    <a:pt x="1242497" y="1416850"/>
                  </a:cubicBezTo>
                  <a:lnTo>
                    <a:pt x="97943" y="1416850"/>
                  </a:lnTo>
                  <a:cubicBezTo>
                    <a:pt x="71967" y="1416850"/>
                    <a:pt x="47055" y="1406531"/>
                    <a:pt x="28687" y="1388164"/>
                  </a:cubicBezTo>
                  <a:cubicBezTo>
                    <a:pt x="10319" y="1369796"/>
                    <a:pt x="0" y="1344884"/>
                    <a:pt x="0" y="1318908"/>
                  </a:cubicBezTo>
                  <a:lnTo>
                    <a:pt x="0" y="97943"/>
                  </a:lnTo>
                  <a:cubicBezTo>
                    <a:pt x="0" y="71967"/>
                    <a:pt x="10319" y="47055"/>
                    <a:pt x="28687" y="28687"/>
                  </a:cubicBezTo>
                  <a:cubicBezTo>
                    <a:pt x="47055" y="10319"/>
                    <a:pt x="71967" y="0"/>
                    <a:pt x="97943" y="0"/>
                  </a:cubicBezTo>
                  <a:close/>
                </a:path>
              </a:pathLst>
            </a:custGeom>
            <a:solidFill>
              <a:srgbClr val="E8ECEC"/>
            </a:solidFill>
          </p:spPr>
        </p:sp>
        <p:sp>
          <p:nvSpPr>
            <p:cNvPr name="TextBox 13" id="13"/>
            <p:cNvSpPr txBox="true"/>
            <p:nvPr/>
          </p:nvSpPr>
          <p:spPr>
            <a:xfrm>
              <a:off x="0" y="-57150"/>
              <a:ext cx="1340440" cy="14740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811217" y="2797672"/>
            <a:ext cx="1751697" cy="175169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A19C"/>
            </a:solidFill>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3447614" y="5949544"/>
            <a:ext cx="4294134" cy="2217362"/>
            <a:chOff x="0" y="0"/>
            <a:chExt cx="1427828" cy="737288"/>
          </a:xfrm>
        </p:grpSpPr>
        <p:sp>
          <p:nvSpPr>
            <p:cNvPr name="Freeform 18" id="18"/>
            <p:cNvSpPr/>
            <p:nvPr/>
          </p:nvSpPr>
          <p:spPr>
            <a:xfrm flipH="false" flipV="false" rot="0">
              <a:off x="0" y="0"/>
              <a:ext cx="1427828" cy="737288"/>
            </a:xfrm>
            <a:custGeom>
              <a:avLst/>
              <a:gdLst/>
              <a:ahLst/>
              <a:cxnLst/>
              <a:rect r="r" b="b" t="t" l="l"/>
              <a:pathLst>
                <a:path h="737288" w="1427828">
                  <a:moveTo>
                    <a:pt x="91948" y="0"/>
                  </a:moveTo>
                  <a:lnTo>
                    <a:pt x="1335880" y="0"/>
                  </a:lnTo>
                  <a:cubicBezTo>
                    <a:pt x="1360266" y="0"/>
                    <a:pt x="1383654" y="9687"/>
                    <a:pt x="1400897" y="26931"/>
                  </a:cubicBezTo>
                  <a:cubicBezTo>
                    <a:pt x="1418141" y="44175"/>
                    <a:pt x="1427828" y="67562"/>
                    <a:pt x="1427828" y="91948"/>
                  </a:cubicBezTo>
                  <a:lnTo>
                    <a:pt x="1427828" y="645339"/>
                  </a:lnTo>
                  <a:cubicBezTo>
                    <a:pt x="1427828" y="669726"/>
                    <a:pt x="1418141" y="693113"/>
                    <a:pt x="1400897" y="710357"/>
                  </a:cubicBezTo>
                  <a:cubicBezTo>
                    <a:pt x="1383654" y="727600"/>
                    <a:pt x="1360266" y="737288"/>
                    <a:pt x="1335880" y="737288"/>
                  </a:cubicBezTo>
                  <a:lnTo>
                    <a:pt x="91948" y="737288"/>
                  </a:lnTo>
                  <a:cubicBezTo>
                    <a:pt x="41167" y="737288"/>
                    <a:pt x="0" y="696121"/>
                    <a:pt x="0" y="645339"/>
                  </a:cubicBezTo>
                  <a:lnTo>
                    <a:pt x="0" y="91948"/>
                  </a:lnTo>
                  <a:cubicBezTo>
                    <a:pt x="0" y="41167"/>
                    <a:pt x="41167" y="0"/>
                    <a:pt x="91948" y="0"/>
                  </a:cubicBezTo>
                  <a:close/>
                </a:path>
              </a:pathLst>
            </a:custGeom>
            <a:solidFill>
              <a:srgbClr val="FDB924"/>
            </a:solidFill>
          </p:spPr>
        </p:sp>
        <p:sp>
          <p:nvSpPr>
            <p:cNvPr name="TextBox 19" id="19"/>
            <p:cNvSpPr txBox="true"/>
            <p:nvPr/>
          </p:nvSpPr>
          <p:spPr>
            <a:xfrm>
              <a:off x="0" y="-57150"/>
              <a:ext cx="1427828" cy="794438"/>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3577360" y="3673520"/>
            <a:ext cx="4031317" cy="4261118"/>
            <a:chOff x="0" y="0"/>
            <a:chExt cx="1340440" cy="1416850"/>
          </a:xfrm>
        </p:grpSpPr>
        <p:sp>
          <p:nvSpPr>
            <p:cNvPr name="Freeform 21" id="21"/>
            <p:cNvSpPr/>
            <p:nvPr/>
          </p:nvSpPr>
          <p:spPr>
            <a:xfrm flipH="false" flipV="false" rot="0">
              <a:off x="0" y="0"/>
              <a:ext cx="1340440" cy="1416850"/>
            </a:xfrm>
            <a:custGeom>
              <a:avLst/>
              <a:gdLst/>
              <a:ahLst/>
              <a:cxnLst/>
              <a:rect r="r" b="b" t="t" l="l"/>
              <a:pathLst>
                <a:path h="1416850" w="1340440">
                  <a:moveTo>
                    <a:pt x="97943" y="0"/>
                  </a:moveTo>
                  <a:lnTo>
                    <a:pt x="1242497" y="0"/>
                  </a:lnTo>
                  <a:cubicBezTo>
                    <a:pt x="1268473" y="0"/>
                    <a:pt x="1293385" y="10319"/>
                    <a:pt x="1311753" y="28687"/>
                  </a:cubicBezTo>
                  <a:cubicBezTo>
                    <a:pt x="1330121" y="47055"/>
                    <a:pt x="1340440" y="71967"/>
                    <a:pt x="1340440" y="97943"/>
                  </a:cubicBezTo>
                  <a:lnTo>
                    <a:pt x="1340440" y="1318908"/>
                  </a:lnTo>
                  <a:cubicBezTo>
                    <a:pt x="1340440" y="1344884"/>
                    <a:pt x="1330121" y="1369796"/>
                    <a:pt x="1311753" y="1388164"/>
                  </a:cubicBezTo>
                  <a:cubicBezTo>
                    <a:pt x="1293385" y="1406531"/>
                    <a:pt x="1268473" y="1416850"/>
                    <a:pt x="1242497" y="1416850"/>
                  </a:cubicBezTo>
                  <a:lnTo>
                    <a:pt x="97943" y="1416850"/>
                  </a:lnTo>
                  <a:cubicBezTo>
                    <a:pt x="71967" y="1416850"/>
                    <a:pt x="47055" y="1406531"/>
                    <a:pt x="28687" y="1388164"/>
                  </a:cubicBezTo>
                  <a:cubicBezTo>
                    <a:pt x="10319" y="1369796"/>
                    <a:pt x="0" y="1344884"/>
                    <a:pt x="0" y="1318908"/>
                  </a:cubicBezTo>
                  <a:lnTo>
                    <a:pt x="0" y="97943"/>
                  </a:lnTo>
                  <a:cubicBezTo>
                    <a:pt x="0" y="71967"/>
                    <a:pt x="10319" y="47055"/>
                    <a:pt x="28687" y="28687"/>
                  </a:cubicBezTo>
                  <a:cubicBezTo>
                    <a:pt x="47055" y="10319"/>
                    <a:pt x="71967" y="0"/>
                    <a:pt x="97943" y="0"/>
                  </a:cubicBezTo>
                  <a:close/>
                </a:path>
              </a:pathLst>
            </a:custGeom>
            <a:solidFill>
              <a:srgbClr val="E8ECEC"/>
            </a:solidFill>
          </p:spPr>
        </p:sp>
        <p:sp>
          <p:nvSpPr>
            <p:cNvPr name="TextBox 22" id="22"/>
            <p:cNvSpPr txBox="true"/>
            <p:nvPr/>
          </p:nvSpPr>
          <p:spPr>
            <a:xfrm>
              <a:off x="0" y="-57150"/>
              <a:ext cx="1340440" cy="1474000"/>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4717170" y="2683808"/>
            <a:ext cx="1751697" cy="1751697"/>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B924"/>
            </a:solidFill>
          </p:spPr>
        </p:sp>
        <p:sp>
          <p:nvSpPr>
            <p:cNvPr name="TextBox 25" id="25"/>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6878736" y="6969034"/>
            <a:ext cx="4530528" cy="2335559"/>
            <a:chOff x="0" y="0"/>
            <a:chExt cx="1506431" cy="776589"/>
          </a:xfrm>
        </p:grpSpPr>
        <p:sp>
          <p:nvSpPr>
            <p:cNvPr name="Freeform 27" id="27"/>
            <p:cNvSpPr/>
            <p:nvPr/>
          </p:nvSpPr>
          <p:spPr>
            <a:xfrm flipH="false" flipV="false" rot="0">
              <a:off x="0" y="0"/>
              <a:ext cx="1506431" cy="776589"/>
            </a:xfrm>
            <a:custGeom>
              <a:avLst/>
              <a:gdLst/>
              <a:ahLst/>
              <a:cxnLst/>
              <a:rect r="r" b="b" t="t" l="l"/>
              <a:pathLst>
                <a:path h="776589" w="1506431">
                  <a:moveTo>
                    <a:pt x="87151" y="0"/>
                  </a:moveTo>
                  <a:lnTo>
                    <a:pt x="1419280" y="0"/>
                  </a:lnTo>
                  <a:cubicBezTo>
                    <a:pt x="1442394" y="0"/>
                    <a:pt x="1464561" y="9182"/>
                    <a:pt x="1480905" y="25526"/>
                  </a:cubicBezTo>
                  <a:cubicBezTo>
                    <a:pt x="1497249" y="41870"/>
                    <a:pt x="1506431" y="64037"/>
                    <a:pt x="1506431" y="87151"/>
                  </a:cubicBezTo>
                  <a:lnTo>
                    <a:pt x="1506431" y="689438"/>
                  </a:lnTo>
                  <a:cubicBezTo>
                    <a:pt x="1506431" y="737570"/>
                    <a:pt x="1467412" y="776589"/>
                    <a:pt x="1419280" y="776589"/>
                  </a:cubicBezTo>
                  <a:lnTo>
                    <a:pt x="87151" y="776589"/>
                  </a:lnTo>
                  <a:cubicBezTo>
                    <a:pt x="64037" y="776589"/>
                    <a:pt x="41870" y="767407"/>
                    <a:pt x="25526" y="751063"/>
                  </a:cubicBezTo>
                  <a:cubicBezTo>
                    <a:pt x="9182" y="734719"/>
                    <a:pt x="0" y="712552"/>
                    <a:pt x="0" y="689438"/>
                  </a:cubicBezTo>
                  <a:lnTo>
                    <a:pt x="0" y="87151"/>
                  </a:lnTo>
                  <a:cubicBezTo>
                    <a:pt x="0" y="39019"/>
                    <a:pt x="39019" y="0"/>
                    <a:pt x="87151" y="0"/>
                  </a:cubicBezTo>
                  <a:close/>
                </a:path>
              </a:pathLst>
            </a:custGeom>
            <a:solidFill>
              <a:srgbClr val="20419A"/>
            </a:solidFill>
          </p:spPr>
        </p:sp>
        <p:sp>
          <p:nvSpPr>
            <p:cNvPr name="TextBox 28" id="28"/>
            <p:cNvSpPr txBox="true"/>
            <p:nvPr/>
          </p:nvSpPr>
          <p:spPr>
            <a:xfrm>
              <a:off x="0" y="-57150"/>
              <a:ext cx="1506431" cy="833739"/>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7029369" y="4661340"/>
            <a:ext cx="4229261" cy="4405838"/>
            <a:chOff x="0" y="0"/>
            <a:chExt cx="1406258" cy="1464971"/>
          </a:xfrm>
        </p:grpSpPr>
        <p:sp>
          <p:nvSpPr>
            <p:cNvPr name="Freeform 30" id="30"/>
            <p:cNvSpPr/>
            <p:nvPr/>
          </p:nvSpPr>
          <p:spPr>
            <a:xfrm flipH="false" flipV="false" rot="0">
              <a:off x="0" y="0"/>
              <a:ext cx="1406258" cy="1464971"/>
            </a:xfrm>
            <a:custGeom>
              <a:avLst/>
              <a:gdLst/>
              <a:ahLst/>
              <a:cxnLst/>
              <a:rect r="r" b="b" t="t" l="l"/>
              <a:pathLst>
                <a:path h="1464971" w="1406258">
                  <a:moveTo>
                    <a:pt x="93359" y="0"/>
                  </a:moveTo>
                  <a:lnTo>
                    <a:pt x="1312899" y="0"/>
                  </a:lnTo>
                  <a:cubicBezTo>
                    <a:pt x="1337659" y="0"/>
                    <a:pt x="1361405" y="9836"/>
                    <a:pt x="1378914" y="27344"/>
                  </a:cubicBezTo>
                  <a:cubicBezTo>
                    <a:pt x="1396422" y="44852"/>
                    <a:pt x="1406258" y="68598"/>
                    <a:pt x="1406258" y="93359"/>
                  </a:cubicBezTo>
                  <a:lnTo>
                    <a:pt x="1406258" y="1371612"/>
                  </a:lnTo>
                  <a:cubicBezTo>
                    <a:pt x="1406258" y="1423173"/>
                    <a:pt x="1364460" y="1464971"/>
                    <a:pt x="1312899" y="1464971"/>
                  </a:cubicBezTo>
                  <a:lnTo>
                    <a:pt x="93359" y="1464971"/>
                  </a:lnTo>
                  <a:cubicBezTo>
                    <a:pt x="68598" y="1464971"/>
                    <a:pt x="44852" y="1455135"/>
                    <a:pt x="27344" y="1437626"/>
                  </a:cubicBezTo>
                  <a:cubicBezTo>
                    <a:pt x="9836" y="1420118"/>
                    <a:pt x="0" y="1396372"/>
                    <a:pt x="0" y="1371612"/>
                  </a:cubicBezTo>
                  <a:lnTo>
                    <a:pt x="0" y="93359"/>
                  </a:lnTo>
                  <a:cubicBezTo>
                    <a:pt x="0" y="68598"/>
                    <a:pt x="9836" y="44852"/>
                    <a:pt x="27344" y="27344"/>
                  </a:cubicBezTo>
                  <a:cubicBezTo>
                    <a:pt x="44852" y="9836"/>
                    <a:pt x="68598" y="0"/>
                    <a:pt x="93359" y="0"/>
                  </a:cubicBezTo>
                  <a:close/>
                </a:path>
              </a:pathLst>
            </a:custGeom>
            <a:solidFill>
              <a:srgbClr val="E8ECEC"/>
            </a:solidFill>
          </p:spPr>
        </p:sp>
        <p:sp>
          <p:nvSpPr>
            <p:cNvPr name="TextBox 31" id="31"/>
            <p:cNvSpPr txBox="true"/>
            <p:nvPr/>
          </p:nvSpPr>
          <p:spPr>
            <a:xfrm>
              <a:off x="0" y="-57150"/>
              <a:ext cx="1406258" cy="1522121"/>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8234052" y="3673520"/>
            <a:ext cx="1751697" cy="1751697"/>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419A"/>
            </a:solidFill>
          </p:spPr>
        </p:sp>
        <p:sp>
          <p:nvSpPr>
            <p:cNvPr name="TextBox 34" id="34"/>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35" id="35"/>
          <p:cNvSpPr/>
          <p:nvPr/>
        </p:nvSpPr>
        <p:spPr>
          <a:xfrm flipH="false" flipV="false" rot="0">
            <a:off x="14964220" y="3010886"/>
            <a:ext cx="1257597" cy="1097539"/>
          </a:xfrm>
          <a:custGeom>
            <a:avLst/>
            <a:gdLst/>
            <a:ahLst/>
            <a:cxnLst/>
            <a:rect r="r" b="b" t="t" l="l"/>
            <a:pathLst>
              <a:path h="1097539" w="1257597">
                <a:moveTo>
                  <a:pt x="0" y="0"/>
                </a:moveTo>
                <a:lnTo>
                  <a:pt x="1257597" y="0"/>
                </a:lnTo>
                <a:lnTo>
                  <a:pt x="1257597" y="1097540"/>
                </a:lnTo>
                <a:lnTo>
                  <a:pt x="0" y="10975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6" id="36"/>
          <p:cNvSpPr/>
          <p:nvPr/>
        </p:nvSpPr>
        <p:spPr>
          <a:xfrm flipH="false" flipV="false" rot="0">
            <a:off x="8742182" y="3961018"/>
            <a:ext cx="735438" cy="1176700"/>
          </a:xfrm>
          <a:custGeom>
            <a:avLst/>
            <a:gdLst/>
            <a:ahLst/>
            <a:cxnLst/>
            <a:rect r="r" b="b" t="t" l="l"/>
            <a:pathLst>
              <a:path h="1176700" w="735438">
                <a:moveTo>
                  <a:pt x="0" y="0"/>
                </a:moveTo>
                <a:lnTo>
                  <a:pt x="735438" y="0"/>
                </a:lnTo>
                <a:lnTo>
                  <a:pt x="735438" y="1176701"/>
                </a:lnTo>
                <a:lnTo>
                  <a:pt x="0" y="117670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7" id="37"/>
          <p:cNvSpPr/>
          <p:nvPr/>
        </p:nvSpPr>
        <p:spPr>
          <a:xfrm flipH="false" flipV="false" rot="0">
            <a:off x="2162810" y="3182444"/>
            <a:ext cx="1051836" cy="982151"/>
          </a:xfrm>
          <a:custGeom>
            <a:avLst/>
            <a:gdLst/>
            <a:ahLst/>
            <a:cxnLst/>
            <a:rect r="r" b="b" t="t" l="l"/>
            <a:pathLst>
              <a:path h="982151" w="1051836">
                <a:moveTo>
                  <a:pt x="0" y="0"/>
                </a:moveTo>
                <a:lnTo>
                  <a:pt x="1051836" y="0"/>
                </a:lnTo>
                <a:lnTo>
                  <a:pt x="1051836" y="982152"/>
                </a:lnTo>
                <a:lnTo>
                  <a:pt x="0" y="98215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8" id="38"/>
          <p:cNvSpPr txBox="true"/>
          <p:nvPr/>
        </p:nvSpPr>
        <p:spPr>
          <a:xfrm rot="0">
            <a:off x="13647705" y="4368394"/>
            <a:ext cx="3893952" cy="3394964"/>
          </a:xfrm>
          <a:prstGeom prst="rect">
            <a:avLst/>
          </a:prstGeom>
        </p:spPr>
        <p:txBody>
          <a:bodyPr anchor="t" rtlCol="false" tIns="0" lIns="0" bIns="0" rIns="0">
            <a:spAutoFit/>
          </a:bodyPr>
          <a:lstStyle/>
          <a:p>
            <a:pPr algn="ctr">
              <a:lnSpc>
                <a:spcPts val="3844"/>
              </a:lnSpc>
            </a:pPr>
            <a:r>
              <a:rPr lang="en-US" sz="2480" b="true">
                <a:solidFill>
                  <a:srgbClr val="000000"/>
                </a:solidFill>
                <a:latin typeface="Poppins Bold"/>
                <a:ea typeface="Poppins Bold"/>
                <a:cs typeface="Poppins Bold"/>
                <a:sym typeface="Poppins Bold"/>
              </a:rPr>
              <a:t>To implement a random password lock system and barcode scanning for secure identification of parcel senders (couriers) and receivers (students). </a:t>
            </a:r>
          </a:p>
        </p:txBody>
      </p:sp>
      <p:sp>
        <p:nvSpPr>
          <p:cNvPr name="TextBox 39" id="39"/>
          <p:cNvSpPr txBox="true"/>
          <p:nvPr/>
        </p:nvSpPr>
        <p:spPr>
          <a:xfrm rot="0">
            <a:off x="4550290" y="407680"/>
            <a:ext cx="9187420" cy="962025"/>
          </a:xfrm>
          <a:prstGeom prst="rect">
            <a:avLst/>
          </a:prstGeom>
        </p:spPr>
        <p:txBody>
          <a:bodyPr anchor="t" rtlCol="false" tIns="0" lIns="0" bIns="0" rIns="0">
            <a:spAutoFit/>
          </a:bodyPr>
          <a:lstStyle/>
          <a:p>
            <a:pPr algn="l">
              <a:lnSpc>
                <a:spcPts val="6720"/>
              </a:lnSpc>
            </a:pPr>
            <a:r>
              <a:rPr lang="en-US" sz="5600">
                <a:solidFill>
                  <a:srgbClr val="FFFFFF"/>
                </a:solidFill>
                <a:latin typeface="Times New Roman"/>
                <a:ea typeface="Times New Roman"/>
                <a:cs typeface="Times New Roman"/>
                <a:sym typeface="Times New Roman"/>
              </a:rPr>
              <a:t>OBJECTIVES</a:t>
            </a:r>
          </a:p>
        </p:txBody>
      </p:sp>
      <p:sp>
        <p:nvSpPr>
          <p:cNvPr name="TextBox 40" id="40"/>
          <p:cNvSpPr txBox="true"/>
          <p:nvPr/>
        </p:nvSpPr>
        <p:spPr>
          <a:xfrm rot="0">
            <a:off x="808772" y="4654144"/>
            <a:ext cx="3759912" cy="3018094"/>
          </a:xfrm>
          <a:prstGeom prst="rect">
            <a:avLst/>
          </a:prstGeom>
        </p:spPr>
        <p:txBody>
          <a:bodyPr anchor="t" rtlCol="false" tIns="0" lIns="0" bIns="0" rIns="0">
            <a:spAutoFit/>
          </a:bodyPr>
          <a:lstStyle/>
          <a:p>
            <a:pPr algn="ctr" marL="0" indent="0" lvl="0">
              <a:lnSpc>
                <a:spcPts val="4032"/>
              </a:lnSpc>
            </a:pPr>
            <a:r>
              <a:rPr lang="en-US" b="true" sz="2601">
                <a:solidFill>
                  <a:srgbClr val="000000"/>
                </a:solidFill>
                <a:latin typeface="Poppins Bold"/>
                <a:ea typeface="Poppins Bold"/>
                <a:cs typeface="Poppins Bold"/>
                <a:sym typeface="Poppins Bold"/>
              </a:rPr>
              <a:t>To design and develop an IoT-based smart locker system for student villages to store small parcels securely</a:t>
            </a:r>
          </a:p>
        </p:txBody>
      </p:sp>
      <p:sp>
        <p:nvSpPr>
          <p:cNvPr name="TextBox 41" id="41"/>
          <p:cNvSpPr txBox="true"/>
          <p:nvPr/>
        </p:nvSpPr>
        <p:spPr>
          <a:xfrm rot="0">
            <a:off x="7181193" y="5412663"/>
            <a:ext cx="3940072" cy="3522980"/>
          </a:xfrm>
          <a:prstGeom prst="rect">
            <a:avLst/>
          </a:prstGeom>
        </p:spPr>
        <p:txBody>
          <a:bodyPr anchor="t" rtlCol="false" tIns="0" lIns="0" bIns="0" rIns="0">
            <a:spAutoFit/>
          </a:bodyPr>
          <a:lstStyle/>
          <a:p>
            <a:pPr algn="ctr" marL="0" indent="0" lvl="0">
              <a:lnSpc>
                <a:spcPts val="4030"/>
              </a:lnSpc>
            </a:pPr>
            <a:r>
              <a:rPr lang="en-US" b="true" sz="2600">
                <a:solidFill>
                  <a:srgbClr val="000000"/>
                </a:solidFill>
                <a:latin typeface="Poppins Bold"/>
                <a:ea typeface="Poppins Bold"/>
                <a:cs typeface="Poppins Bold"/>
                <a:sym typeface="Poppins Bold"/>
              </a:rPr>
              <a:t>To build a mobile application for both students and couriers to manage locker access, track deliveries, and receive parcel notifications.</a:t>
            </a:r>
          </a:p>
        </p:txBody>
      </p:sp>
      <p:sp>
        <p:nvSpPr>
          <p:cNvPr name="Freeform 42" id="42"/>
          <p:cNvSpPr/>
          <p:nvPr/>
        </p:nvSpPr>
        <p:spPr>
          <a:xfrm flipH="false" flipV="false" rot="0">
            <a:off x="246988" y="36832"/>
            <a:ext cx="3459142" cy="1526347"/>
          </a:xfrm>
          <a:custGeom>
            <a:avLst/>
            <a:gdLst/>
            <a:ahLst/>
            <a:cxnLst/>
            <a:rect r="r" b="b" t="t" l="l"/>
            <a:pathLst>
              <a:path h="1526347" w="3459142">
                <a:moveTo>
                  <a:pt x="0" y="0"/>
                </a:moveTo>
                <a:lnTo>
                  <a:pt x="3459142" y="0"/>
                </a:lnTo>
                <a:lnTo>
                  <a:pt x="3459142" y="1526346"/>
                </a:lnTo>
                <a:lnTo>
                  <a:pt x="0" y="1526346"/>
                </a:lnTo>
                <a:lnTo>
                  <a:pt x="0" y="0"/>
                </a:lnTo>
                <a:close/>
              </a:path>
            </a:pathLst>
          </a:custGeom>
          <a:blipFill>
            <a:blip r:embed="rId9"/>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687003"/>
            <a:chOff x="0" y="0"/>
            <a:chExt cx="8829757" cy="814514"/>
          </a:xfrm>
        </p:grpSpPr>
        <p:sp>
          <p:nvSpPr>
            <p:cNvPr name="Freeform 3" id="3"/>
            <p:cNvSpPr/>
            <p:nvPr/>
          </p:nvSpPr>
          <p:spPr>
            <a:xfrm flipH="false" flipV="false" rot="0">
              <a:off x="0" y="0"/>
              <a:ext cx="8829756" cy="814514"/>
            </a:xfrm>
            <a:custGeom>
              <a:avLst/>
              <a:gdLst/>
              <a:ahLst/>
              <a:cxnLst/>
              <a:rect r="r" b="b" t="t" l="l"/>
              <a:pathLst>
                <a:path h="814514" w="8829756">
                  <a:moveTo>
                    <a:pt x="0" y="0"/>
                  </a:moveTo>
                  <a:lnTo>
                    <a:pt x="8829756" y="0"/>
                  </a:lnTo>
                  <a:lnTo>
                    <a:pt x="8829756" y="814514"/>
                  </a:lnTo>
                  <a:lnTo>
                    <a:pt x="0" y="814514"/>
                  </a:lnTo>
                  <a:close/>
                </a:path>
              </a:pathLst>
            </a:custGeom>
            <a:solidFill>
              <a:srgbClr val="20419A"/>
            </a:solidFill>
          </p:spPr>
        </p:sp>
      </p:grpSp>
      <p:grpSp>
        <p:nvGrpSpPr>
          <p:cNvPr name="Group 4" id="4"/>
          <p:cNvGrpSpPr/>
          <p:nvPr/>
        </p:nvGrpSpPr>
        <p:grpSpPr>
          <a:xfrm rot="0">
            <a:off x="0" y="0"/>
            <a:ext cx="4074704" cy="1687003"/>
            <a:chOff x="0" y="0"/>
            <a:chExt cx="1967336" cy="814514"/>
          </a:xfrm>
        </p:grpSpPr>
        <p:sp>
          <p:nvSpPr>
            <p:cNvPr name="Freeform 5" id="5"/>
            <p:cNvSpPr/>
            <p:nvPr/>
          </p:nvSpPr>
          <p:spPr>
            <a:xfrm flipH="false" flipV="false" rot="0">
              <a:off x="0" y="0"/>
              <a:ext cx="1967336" cy="814514"/>
            </a:xfrm>
            <a:custGeom>
              <a:avLst/>
              <a:gdLst/>
              <a:ahLst/>
              <a:cxnLst/>
              <a:rect r="r" b="b" t="t" l="l"/>
              <a:pathLst>
                <a:path h="814514" w="1967336">
                  <a:moveTo>
                    <a:pt x="0" y="0"/>
                  </a:moveTo>
                  <a:lnTo>
                    <a:pt x="1967336" y="0"/>
                  </a:lnTo>
                  <a:lnTo>
                    <a:pt x="1967336" y="814514"/>
                  </a:lnTo>
                  <a:lnTo>
                    <a:pt x="0" y="814514"/>
                  </a:lnTo>
                  <a:close/>
                </a:path>
              </a:pathLst>
            </a:custGeom>
            <a:solidFill>
              <a:srgbClr val="EDECED"/>
            </a:solidFill>
          </p:spPr>
        </p:sp>
      </p:grpSp>
      <p:grpSp>
        <p:nvGrpSpPr>
          <p:cNvPr name="Group 6" id="6"/>
          <p:cNvGrpSpPr/>
          <p:nvPr/>
        </p:nvGrpSpPr>
        <p:grpSpPr>
          <a:xfrm rot="0">
            <a:off x="0" y="1687003"/>
            <a:ext cx="18288000" cy="315648"/>
            <a:chOff x="0" y="0"/>
            <a:chExt cx="8829757" cy="152400"/>
          </a:xfrm>
        </p:grpSpPr>
        <p:sp>
          <p:nvSpPr>
            <p:cNvPr name="Freeform 7" id="7"/>
            <p:cNvSpPr/>
            <p:nvPr/>
          </p:nvSpPr>
          <p:spPr>
            <a:xfrm flipH="false" flipV="false" rot="0">
              <a:off x="0" y="0"/>
              <a:ext cx="8829756" cy="152400"/>
            </a:xfrm>
            <a:custGeom>
              <a:avLst/>
              <a:gdLst/>
              <a:ahLst/>
              <a:cxnLst/>
              <a:rect r="r" b="b" t="t" l="l"/>
              <a:pathLst>
                <a:path h="152400" w="8829756">
                  <a:moveTo>
                    <a:pt x="0" y="0"/>
                  </a:moveTo>
                  <a:lnTo>
                    <a:pt x="8829756" y="0"/>
                  </a:lnTo>
                  <a:lnTo>
                    <a:pt x="8829756" y="152400"/>
                  </a:lnTo>
                  <a:lnTo>
                    <a:pt x="0" y="152400"/>
                  </a:lnTo>
                  <a:close/>
                </a:path>
              </a:pathLst>
            </a:custGeom>
            <a:solidFill>
              <a:srgbClr val="FDB924"/>
            </a:solidFill>
          </p:spPr>
        </p:sp>
      </p:grpSp>
      <p:grpSp>
        <p:nvGrpSpPr>
          <p:cNvPr name="Group 8" id="8"/>
          <p:cNvGrpSpPr/>
          <p:nvPr/>
        </p:nvGrpSpPr>
        <p:grpSpPr>
          <a:xfrm rot="0">
            <a:off x="433509" y="5843142"/>
            <a:ext cx="4865628" cy="4231823"/>
            <a:chOff x="0" y="0"/>
            <a:chExt cx="1281482" cy="1114554"/>
          </a:xfrm>
        </p:grpSpPr>
        <p:sp>
          <p:nvSpPr>
            <p:cNvPr name="Freeform 9" id="9"/>
            <p:cNvSpPr/>
            <p:nvPr/>
          </p:nvSpPr>
          <p:spPr>
            <a:xfrm flipH="false" flipV="false" rot="0">
              <a:off x="0" y="0"/>
              <a:ext cx="1281482" cy="1114554"/>
            </a:xfrm>
            <a:custGeom>
              <a:avLst/>
              <a:gdLst/>
              <a:ahLst/>
              <a:cxnLst/>
              <a:rect r="r" b="b" t="t" l="l"/>
              <a:pathLst>
                <a:path h="1114554" w="1281482">
                  <a:moveTo>
                    <a:pt x="0" y="0"/>
                  </a:moveTo>
                  <a:lnTo>
                    <a:pt x="1281482" y="0"/>
                  </a:lnTo>
                  <a:lnTo>
                    <a:pt x="1281482" y="1114554"/>
                  </a:lnTo>
                  <a:lnTo>
                    <a:pt x="0" y="1114554"/>
                  </a:lnTo>
                  <a:close/>
                </a:path>
              </a:pathLst>
            </a:custGeom>
            <a:solidFill>
              <a:srgbClr val="FFFFFF"/>
            </a:solidFill>
            <a:ln w="38100" cap="sq">
              <a:solidFill>
                <a:srgbClr val="000000"/>
              </a:solidFill>
              <a:prstDash val="solid"/>
              <a:miter/>
            </a:ln>
          </p:spPr>
        </p:sp>
        <p:sp>
          <p:nvSpPr>
            <p:cNvPr name="TextBox 10" id="10"/>
            <p:cNvSpPr txBox="true"/>
            <p:nvPr/>
          </p:nvSpPr>
          <p:spPr>
            <a:xfrm>
              <a:off x="0" y="-66675"/>
              <a:ext cx="1281482" cy="1181229"/>
            </a:xfrm>
            <a:prstGeom prst="rect">
              <a:avLst/>
            </a:prstGeom>
          </p:spPr>
          <p:txBody>
            <a:bodyPr anchor="ctr" rtlCol="false" tIns="50800" lIns="50800" bIns="50800" rIns="50800"/>
            <a:lstStyle/>
            <a:p>
              <a:pPr algn="ctr">
                <a:lnSpc>
                  <a:spcPts val="3343"/>
                </a:lnSpc>
              </a:pPr>
            </a:p>
          </p:txBody>
        </p:sp>
      </p:grpSp>
      <p:grpSp>
        <p:nvGrpSpPr>
          <p:cNvPr name="Group 11" id="11"/>
          <p:cNvGrpSpPr/>
          <p:nvPr/>
        </p:nvGrpSpPr>
        <p:grpSpPr>
          <a:xfrm rot="0">
            <a:off x="263304" y="2316976"/>
            <a:ext cx="5236301" cy="4853815"/>
            <a:chOff x="0" y="0"/>
            <a:chExt cx="1227092" cy="1137459"/>
          </a:xfrm>
        </p:grpSpPr>
        <p:sp>
          <p:nvSpPr>
            <p:cNvPr name="Freeform 12" id="12"/>
            <p:cNvSpPr/>
            <p:nvPr/>
          </p:nvSpPr>
          <p:spPr>
            <a:xfrm flipH="false" flipV="false" rot="0">
              <a:off x="0" y="0"/>
              <a:ext cx="1227092" cy="1137459"/>
            </a:xfrm>
            <a:custGeom>
              <a:avLst/>
              <a:gdLst/>
              <a:ahLst/>
              <a:cxnLst/>
              <a:rect r="r" b="b" t="t" l="l"/>
              <a:pathLst>
                <a:path h="1137459" w="1227092">
                  <a:moveTo>
                    <a:pt x="51748" y="0"/>
                  </a:moveTo>
                  <a:lnTo>
                    <a:pt x="1175344" y="0"/>
                  </a:lnTo>
                  <a:cubicBezTo>
                    <a:pt x="1189068" y="0"/>
                    <a:pt x="1202231" y="5452"/>
                    <a:pt x="1211935" y="15157"/>
                  </a:cubicBezTo>
                  <a:cubicBezTo>
                    <a:pt x="1221640" y="24861"/>
                    <a:pt x="1227092" y="38023"/>
                    <a:pt x="1227092" y="51748"/>
                  </a:cubicBezTo>
                  <a:lnTo>
                    <a:pt x="1227092" y="1085711"/>
                  </a:lnTo>
                  <a:cubicBezTo>
                    <a:pt x="1227092" y="1114291"/>
                    <a:pt x="1203924" y="1137459"/>
                    <a:pt x="1175344" y="1137459"/>
                  </a:cubicBezTo>
                  <a:lnTo>
                    <a:pt x="51748" y="1137459"/>
                  </a:lnTo>
                  <a:cubicBezTo>
                    <a:pt x="38023" y="1137459"/>
                    <a:pt x="24861" y="1132007"/>
                    <a:pt x="15157" y="1122302"/>
                  </a:cubicBezTo>
                  <a:cubicBezTo>
                    <a:pt x="5452" y="1112598"/>
                    <a:pt x="0" y="1099436"/>
                    <a:pt x="0" y="1085711"/>
                  </a:cubicBezTo>
                  <a:lnTo>
                    <a:pt x="0" y="51748"/>
                  </a:lnTo>
                  <a:cubicBezTo>
                    <a:pt x="0" y="38023"/>
                    <a:pt x="5452" y="24861"/>
                    <a:pt x="15157" y="15157"/>
                  </a:cubicBezTo>
                  <a:cubicBezTo>
                    <a:pt x="24861" y="5452"/>
                    <a:pt x="38023" y="0"/>
                    <a:pt x="51748" y="0"/>
                  </a:cubicBezTo>
                  <a:close/>
                </a:path>
              </a:pathLst>
            </a:custGeom>
            <a:solidFill>
              <a:srgbClr val="00A19C"/>
            </a:solidFill>
          </p:spPr>
        </p:sp>
        <p:sp>
          <p:nvSpPr>
            <p:cNvPr name="TextBox 13" id="13"/>
            <p:cNvSpPr txBox="true"/>
            <p:nvPr/>
          </p:nvSpPr>
          <p:spPr>
            <a:xfrm>
              <a:off x="0" y="-38100"/>
              <a:ext cx="1227092" cy="1175559"/>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436883" y="2550954"/>
            <a:ext cx="4889143" cy="4472518"/>
          </a:xfrm>
          <a:prstGeom prst="rect">
            <a:avLst/>
          </a:prstGeom>
        </p:spPr>
        <p:txBody>
          <a:bodyPr anchor="t" rtlCol="false" tIns="0" lIns="0" bIns="0" rIns="0">
            <a:spAutoFit/>
          </a:bodyPr>
          <a:lstStyle/>
          <a:p>
            <a:pPr algn="l" marL="602706" indent="-301353" lvl="1">
              <a:lnSpc>
                <a:spcPts val="3908"/>
              </a:lnSpc>
              <a:buFont typeface="Arial"/>
              <a:buChar char="•"/>
            </a:pPr>
            <a:r>
              <a:rPr lang="en-US" sz="2791">
                <a:solidFill>
                  <a:srgbClr val="FFFFFF"/>
                </a:solidFill>
                <a:latin typeface="Poppins"/>
                <a:ea typeface="Poppins"/>
                <a:cs typeface="Poppins"/>
                <a:sym typeface="Poppins"/>
              </a:rPr>
              <a:t>Design and develop a smart locker prototype using microcontrollers, sensors, and electronic locks. </a:t>
            </a:r>
          </a:p>
          <a:p>
            <a:pPr algn="l" marL="602706" indent="-301353" lvl="1">
              <a:lnSpc>
                <a:spcPts val="3908"/>
              </a:lnSpc>
              <a:buFont typeface="Arial"/>
              <a:buChar char="•"/>
            </a:pPr>
            <a:r>
              <a:rPr lang="en-US" b="true" sz="2791">
                <a:solidFill>
                  <a:srgbClr val="FFFFFF"/>
                </a:solidFill>
                <a:latin typeface="Poppins Bold"/>
                <a:ea typeface="Poppins Bold"/>
                <a:cs typeface="Poppins Bold"/>
                <a:sym typeface="Poppins Bold"/>
              </a:rPr>
              <a:t>Tinkercad</a:t>
            </a:r>
            <a:r>
              <a:rPr lang="en-US" sz="2791">
                <a:solidFill>
                  <a:srgbClr val="FFFFFF"/>
                </a:solidFill>
                <a:latin typeface="Poppins"/>
                <a:ea typeface="Poppins"/>
                <a:cs typeface="Poppins"/>
                <a:sym typeface="Poppins"/>
              </a:rPr>
              <a:t> will be used to simulate the circuit design before building the hardware.</a:t>
            </a:r>
          </a:p>
        </p:txBody>
      </p:sp>
      <p:sp>
        <p:nvSpPr>
          <p:cNvPr name="Freeform 15" id="15"/>
          <p:cNvSpPr/>
          <p:nvPr/>
        </p:nvSpPr>
        <p:spPr>
          <a:xfrm flipH="false" flipV="false" rot="0">
            <a:off x="246988" y="36832"/>
            <a:ext cx="3459142" cy="1526347"/>
          </a:xfrm>
          <a:custGeom>
            <a:avLst/>
            <a:gdLst/>
            <a:ahLst/>
            <a:cxnLst/>
            <a:rect r="r" b="b" t="t" l="l"/>
            <a:pathLst>
              <a:path h="1526347" w="3459142">
                <a:moveTo>
                  <a:pt x="0" y="0"/>
                </a:moveTo>
                <a:lnTo>
                  <a:pt x="3459142" y="0"/>
                </a:lnTo>
                <a:lnTo>
                  <a:pt x="3459142" y="1526346"/>
                </a:lnTo>
                <a:lnTo>
                  <a:pt x="0" y="1526346"/>
                </a:lnTo>
                <a:lnTo>
                  <a:pt x="0" y="0"/>
                </a:lnTo>
                <a:close/>
              </a:path>
            </a:pathLst>
          </a:custGeom>
          <a:blipFill>
            <a:blip r:embed="rId3"/>
            <a:stretch>
              <a:fillRect l="0" t="0" r="0" b="0"/>
            </a:stretch>
          </a:blipFill>
        </p:spPr>
      </p:sp>
      <p:grpSp>
        <p:nvGrpSpPr>
          <p:cNvPr name="Group 16" id="16"/>
          <p:cNvGrpSpPr/>
          <p:nvPr/>
        </p:nvGrpSpPr>
        <p:grpSpPr>
          <a:xfrm rot="0">
            <a:off x="6711186" y="5843142"/>
            <a:ext cx="4865628" cy="4231823"/>
            <a:chOff x="0" y="0"/>
            <a:chExt cx="1281482" cy="1114554"/>
          </a:xfrm>
        </p:grpSpPr>
        <p:sp>
          <p:nvSpPr>
            <p:cNvPr name="Freeform 17" id="17"/>
            <p:cNvSpPr/>
            <p:nvPr/>
          </p:nvSpPr>
          <p:spPr>
            <a:xfrm flipH="false" flipV="false" rot="0">
              <a:off x="0" y="0"/>
              <a:ext cx="1281482" cy="1114554"/>
            </a:xfrm>
            <a:custGeom>
              <a:avLst/>
              <a:gdLst/>
              <a:ahLst/>
              <a:cxnLst/>
              <a:rect r="r" b="b" t="t" l="l"/>
              <a:pathLst>
                <a:path h="1114554" w="1281482">
                  <a:moveTo>
                    <a:pt x="0" y="0"/>
                  </a:moveTo>
                  <a:lnTo>
                    <a:pt x="1281482" y="0"/>
                  </a:lnTo>
                  <a:lnTo>
                    <a:pt x="1281482" y="1114554"/>
                  </a:lnTo>
                  <a:lnTo>
                    <a:pt x="0" y="1114554"/>
                  </a:lnTo>
                  <a:close/>
                </a:path>
              </a:pathLst>
            </a:custGeom>
            <a:solidFill>
              <a:srgbClr val="FFFFFF"/>
            </a:solidFill>
            <a:ln w="38100" cap="sq">
              <a:solidFill>
                <a:srgbClr val="000000"/>
              </a:solidFill>
              <a:prstDash val="solid"/>
              <a:miter/>
            </a:ln>
          </p:spPr>
        </p:sp>
        <p:sp>
          <p:nvSpPr>
            <p:cNvPr name="TextBox 18" id="18"/>
            <p:cNvSpPr txBox="true"/>
            <p:nvPr/>
          </p:nvSpPr>
          <p:spPr>
            <a:xfrm>
              <a:off x="0" y="-66675"/>
              <a:ext cx="1281482" cy="1181229"/>
            </a:xfrm>
            <a:prstGeom prst="rect">
              <a:avLst/>
            </a:prstGeom>
          </p:spPr>
          <p:txBody>
            <a:bodyPr anchor="ctr" rtlCol="false" tIns="50800" lIns="50800" bIns="50800" rIns="50800"/>
            <a:lstStyle/>
            <a:p>
              <a:pPr algn="ctr">
                <a:lnSpc>
                  <a:spcPts val="3343"/>
                </a:lnSpc>
              </a:pPr>
            </a:p>
          </p:txBody>
        </p:sp>
      </p:grpSp>
      <p:grpSp>
        <p:nvGrpSpPr>
          <p:cNvPr name="Group 19" id="19"/>
          <p:cNvGrpSpPr/>
          <p:nvPr/>
        </p:nvGrpSpPr>
        <p:grpSpPr>
          <a:xfrm rot="0">
            <a:off x="6525850" y="2316976"/>
            <a:ext cx="5236301" cy="4853815"/>
            <a:chOff x="0" y="0"/>
            <a:chExt cx="1227092" cy="1137459"/>
          </a:xfrm>
        </p:grpSpPr>
        <p:sp>
          <p:nvSpPr>
            <p:cNvPr name="Freeform 20" id="20"/>
            <p:cNvSpPr/>
            <p:nvPr/>
          </p:nvSpPr>
          <p:spPr>
            <a:xfrm flipH="false" flipV="false" rot="0">
              <a:off x="0" y="0"/>
              <a:ext cx="1227092" cy="1137459"/>
            </a:xfrm>
            <a:custGeom>
              <a:avLst/>
              <a:gdLst/>
              <a:ahLst/>
              <a:cxnLst/>
              <a:rect r="r" b="b" t="t" l="l"/>
              <a:pathLst>
                <a:path h="1137459" w="1227092">
                  <a:moveTo>
                    <a:pt x="51748" y="0"/>
                  </a:moveTo>
                  <a:lnTo>
                    <a:pt x="1175344" y="0"/>
                  </a:lnTo>
                  <a:cubicBezTo>
                    <a:pt x="1189068" y="0"/>
                    <a:pt x="1202231" y="5452"/>
                    <a:pt x="1211935" y="15157"/>
                  </a:cubicBezTo>
                  <a:cubicBezTo>
                    <a:pt x="1221640" y="24861"/>
                    <a:pt x="1227092" y="38023"/>
                    <a:pt x="1227092" y="51748"/>
                  </a:cubicBezTo>
                  <a:lnTo>
                    <a:pt x="1227092" y="1085711"/>
                  </a:lnTo>
                  <a:cubicBezTo>
                    <a:pt x="1227092" y="1114291"/>
                    <a:pt x="1203924" y="1137459"/>
                    <a:pt x="1175344" y="1137459"/>
                  </a:cubicBezTo>
                  <a:lnTo>
                    <a:pt x="51748" y="1137459"/>
                  </a:lnTo>
                  <a:cubicBezTo>
                    <a:pt x="38023" y="1137459"/>
                    <a:pt x="24861" y="1132007"/>
                    <a:pt x="15157" y="1122302"/>
                  </a:cubicBezTo>
                  <a:cubicBezTo>
                    <a:pt x="5452" y="1112598"/>
                    <a:pt x="0" y="1099436"/>
                    <a:pt x="0" y="1085711"/>
                  </a:cubicBezTo>
                  <a:lnTo>
                    <a:pt x="0" y="51748"/>
                  </a:lnTo>
                  <a:cubicBezTo>
                    <a:pt x="0" y="38023"/>
                    <a:pt x="5452" y="24861"/>
                    <a:pt x="15157" y="15157"/>
                  </a:cubicBezTo>
                  <a:cubicBezTo>
                    <a:pt x="24861" y="5452"/>
                    <a:pt x="38023" y="0"/>
                    <a:pt x="51748" y="0"/>
                  </a:cubicBezTo>
                  <a:close/>
                </a:path>
              </a:pathLst>
            </a:custGeom>
            <a:solidFill>
              <a:srgbClr val="20419A"/>
            </a:solidFill>
          </p:spPr>
        </p:sp>
        <p:sp>
          <p:nvSpPr>
            <p:cNvPr name="TextBox 21" id="21"/>
            <p:cNvSpPr txBox="true"/>
            <p:nvPr/>
          </p:nvSpPr>
          <p:spPr>
            <a:xfrm>
              <a:off x="0" y="-38100"/>
              <a:ext cx="1227092" cy="1175559"/>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6699429" y="2550954"/>
            <a:ext cx="4889143" cy="4472518"/>
          </a:xfrm>
          <a:prstGeom prst="rect">
            <a:avLst/>
          </a:prstGeom>
        </p:spPr>
        <p:txBody>
          <a:bodyPr anchor="t" rtlCol="false" tIns="0" lIns="0" bIns="0" rIns="0">
            <a:spAutoFit/>
          </a:bodyPr>
          <a:lstStyle/>
          <a:p>
            <a:pPr algn="l" marL="602706" indent="-301353" lvl="1">
              <a:lnSpc>
                <a:spcPts val="3908"/>
              </a:lnSpc>
              <a:buFont typeface="Arial"/>
              <a:buChar char="•"/>
            </a:pPr>
            <a:r>
              <a:rPr lang="en-US" sz="2791">
                <a:solidFill>
                  <a:srgbClr val="FFFFFF"/>
                </a:solidFill>
                <a:latin typeface="Poppins"/>
                <a:ea typeface="Poppins"/>
                <a:cs typeface="Poppins"/>
                <a:sym typeface="Poppins"/>
              </a:rPr>
              <a:t>Develop a mobile app using </a:t>
            </a:r>
            <a:r>
              <a:rPr lang="en-US" b="true" sz="2791">
                <a:solidFill>
                  <a:srgbClr val="FFFFFF"/>
                </a:solidFill>
                <a:latin typeface="Poppins Bold"/>
                <a:ea typeface="Poppins Bold"/>
                <a:cs typeface="Poppins Bold"/>
                <a:sym typeface="Poppins Bold"/>
              </a:rPr>
              <a:t>Flutter</a:t>
            </a:r>
            <a:r>
              <a:rPr lang="en-US" sz="2791">
                <a:solidFill>
                  <a:srgbClr val="FFFFFF"/>
                </a:solidFill>
                <a:latin typeface="Poppins"/>
                <a:ea typeface="Poppins"/>
                <a:cs typeface="Poppins"/>
                <a:sym typeface="Poppins"/>
              </a:rPr>
              <a:t> for students and couriers to access lockers, track parcels, and receive notifications. </a:t>
            </a:r>
          </a:p>
          <a:p>
            <a:pPr algn="l" marL="602706" indent="-301353" lvl="1">
              <a:lnSpc>
                <a:spcPts val="3908"/>
              </a:lnSpc>
              <a:buFont typeface="Arial"/>
              <a:buChar char="•"/>
            </a:pPr>
            <a:r>
              <a:rPr lang="en-US" sz="2791">
                <a:solidFill>
                  <a:srgbClr val="FFFFFF"/>
                </a:solidFill>
                <a:latin typeface="Poppins"/>
                <a:ea typeface="Poppins"/>
                <a:cs typeface="Poppins"/>
                <a:sym typeface="Poppins"/>
              </a:rPr>
              <a:t>Data will be managed using </a:t>
            </a:r>
            <a:r>
              <a:rPr lang="en-US" b="true" sz="2791">
                <a:solidFill>
                  <a:srgbClr val="FFFFFF"/>
                </a:solidFill>
                <a:latin typeface="Poppins Bold"/>
                <a:ea typeface="Poppins Bold"/>
                <a:cs typeface="Poppins Bold"/>
                <a:sym typeface="Poppins Bold"/>
              </a:rPr>
              <a:t>Firebase Firestore</a:t>
            </a:r>
            <a:r>
              <a:rPr lang="en-US" sz="2791">
                <a:solidFill>
                  <a:srgbClr val="FFFFFF"/>
                </a:solidFill>
                <a:latin typeface="Poppins"/>
                <a:ea typeface="Poppins"/>
                <a:cs typeface="Poppins"/>
                <a:sym typeface="Poppins"/>
              </a:rPr>
              <a:t>.</a:t>
            </a:r>
          </a:p>
        </p:txBody>
      </p:sp>
      <p:grpSp>
        <p:nvGrpSpPr>
          <p:cNvPr name="Group 23" id="23"/>
          <p:cNvGrpSpPr/>
          <p:nvPr/>
        </p:nvGrpSpPr>
        <p:grpSpPr>
          <a:xfrm rot="0">
            <a:off x="12988863" y="5843142"/>
            <a:ext cx="4865628" cy="4231823"/>
            <a:chOff x="0" y="0"/>
            <a:chExt cx="1281482" cy="1114554"/>
          </a:xfrm>
        </p:grpSpPr>
        <p:sp>
          <p:nvSpPr>
            <p:cNvPr name="Freeform 24" id="24"/>
            <p:cNvSpPr/>
            <p:nvPr/>
          </p:nvSpPr>
          <p:spPr>
            <a:xfrm flipH="false" flipV="false" rot="0">
              <a:off x="0" y="0"/>
              <a:ext cx="1281482" cy="1114554"/>
            </a:xfrm>
            <a:custGeom>
              <a:avLst/>
              <a:gdLst/>
              <a:ahLst/>
              <a:cxnLst/>
              <a:rect r="r" b="b" t="t" l="l"/>
              <a:pathLst>
                <a:path h="1114554" w="1281482">
                  <a:moveTo>
                    <a:pt x="0" y="0"/>
                  </a:moveTo>
                  <a:lnTo>
                    <a:pt x="1281482" y="0"/>
                  </a:lnTo>
                  <a:lnTo>
                    <a:pt x="1281482" y="1114554"/>
                  </a:lnTo>
                  <a:lnTo>
                    <a:pt x="0" y="1114554"/>
                  </a:lnTo>
                  <a:close/>
                </a:path>
              </a:pathLst>
            </a:custGeom>
            <a:solidFill>
              <a:srgbClr val="FFFFFF"/>
            </a:solidFill>
            <a:ln w="38100" cap="sq">
              <a:solidFill>
                <a:srgbClr val="000000"/>
              </a:solidFill>
              <a:prstDash val="solid"/>
              <a:miter/>
            </a:ln>
          </p:spPr>
        </p:sp>
        <p:sp>
          <p:nvSpPr>
            <p:cNvPr name="TextBox 25" id="25"/>
            <p:cNvSpPr txBox="true"/>
            <p:nvPr/>
          </p:nvSpPr>
          <p:spPr>
            <a:xfrm>
              <a:off x="0" y="-66675"/>
              <a:ext cx="1281482" cy="1181229"/>
            </a:xfrm>
            <a:prstGeom prst="rect">
              <a:avLst/>
            </a:prstGeom>
          </p:spPr>
          <p:txBody>
            <a:bodyPr anchor="ctr" rtlCol="false" tIns="50800" lIns="50800" bIns="50800" rIns="50800"/>
            <a:lstStyle/>
            <a:p>
              <a:pPr algn="ctr">
                <a:lnSpc>
                  <a:spcPts val="3343"/>
                </a:lnSpc>
              </a:pPr>
            </a:p>
          </p:txBody>
        </p:sp>
      </p:grpSp>
      <p:grpSp>
        <p:nvGrpSpPr>
          <p:cNvPr name="Group 26" id="26"/>
          <p:cNvGrpSpPr/>
          <p:nvPr/>
        </p:nvGrpSpPr>
        <p:grpSpPr>
          <a:xfrm rot="0">
            <a:off x="12788395" y="2316976"/>
            <a:ext cx="5236301" cy="4853815"/>
            <a:chOff x="0" y="0"/>
            <a:chExt cx="1227092" cy="1137459"/>
          </a:xfrm>
        </p:grpSpPr>
        <p:sp>
          <p:nvSpPr>
            <p:cNvPr name="Freeform 27" id="27"/>
            <p:cNvSpPr/>
            <p:nvPr/>
          </p:nvSpPr>
          <p:spPr>
            <a:xfrm flipH="false" flipV="false" rot="0">
              <a:off x="0" y="0"/>
              <a:ext cx="1227092" cy="1137459"/>
            </a:xfrm>
            <a:custGeom>
              <a:avLst/>
              <a:gdLst/>
              <a:ahLst/>
              <a:cxnLst/>
              <a:rect r="r" b="b" t="t" l="l"/>
              <a:pathLst>
                <a:path h="1137459" w="1227092">
                  <a:moveTo>
                    <a:pt x="51748" y="0"/>
                  </a:moveTo>
                  <a:lnTo>
                    <a:pt x="1175344" y="0"/>
                  </a:lnTo>
                  <a:cubicBezTo>
                    <a:pt x="1189068" y="0"/>
                    <a:pt x="1202231" y="5452"/>
                    <a:pt x="1211935" y="15157"/>
                  </a:cubicBezTo>
                  <a:cubicBezTo>
                    <a:pt x="1221640" y="24861"/>
                    <a:pt x="1227092" y="38023"/>
                    <a:pt x="1227092" y="51748"/>
                  </a:cubicBezTo>
                  <a:lnTo>
                    <a:pt x="1227092" y="1085711"/>
                  </a:lnTo>
                  <a:cubicBezTo>
                    <a:pt x="1227092" y="1114291"/>
                    <a:pt x="1203924" y="1137459"/>
                    <a:pt x="1175344" y="1137459"/>
                  </a:cubicBezTo>
                  <a:lnTo>
                    <a:pt x="51748" y="1137459"/>
                  </a:lnTo>
                  <a:cubicBezTo>
                    <a:pt x="38023" y="1137459"/>
                    <a:pt x="24861" y="1132007"/>
                    <a:pt x="15157" y="1122302"/>
                  </a:cubicBezTo>
                  <a:cubicBezTo>
                    <a:pt x="5452" y="1112598"/>
                    <a:pt x="0" y="1099436"/>
                    <a:pt x="0" y="1085711"/>
                  </a:cubicBezTo>
                  <a:lnTo>
                    <a:pt x="0" y="51748"/>
                  </a:lnTo>
                  <a:cubicBezTo>
                    <a:pt x="0" y="38023"/>
                    <a:pt x="5452" y="24861"/>
                    <a:pt x="15157" y="15157"/>
                  </a:cubicBezTo>
                  <a:cubicBezTo>
                    <a:pt x="24861" y="5452"/>
                    <a:pt x="38023" y="0"/>
                    <a:pt x="51748" y="0"/>
                  </a:cubicBezTo>
                  <a:close/>
                </a:path>
              </a:pathLst>
            </a:custGeom>
            <a:solidFill>
              <a:srgbClr val="FDB924"/>
            </a:solidFill>
          </p:spPr>
        </p:sp>
        <p:sp>
          <p:nvSpPr>
            <p:cNvPr name="TextBox 28" id="28"/>
            <p:cNvSpPr txBox="true"/>
            <p:nvPr/>
          </p:nvSpPr>
          <p:spPr>
            <a:xfrm>
              <a:off x="0" y="-38100"/>
              <a:ext cx="1227092" cy="1175559"/>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12961974" y="2550954"/>
            <a:ext cx="4889143" cy="3977218"/>
          </a:xfrm>
          <a:prstGeom prst="rect">
            <a:avLst/>
          </a:prstGeom>
        </p:spPr>
        <p:txBody>
          <a:bodyPr anchor="t" rtlCol="false" tIns="0" lIns="0" bIns="0" rIns="0">
            <a:spAutoFit/>
          </a:bodyPr>
          <a:lstStyle/>
          <a:p>
            <a:pPr algn="l" marL="602706" indent="-301353" lvl="1">
              <a:lnSpc>
                <a:spcPts val="3908"/>
              </a:lnSpc>
              <a:buFont typeface="Arial"/>
              <a:buChar char="•"/>
            </a:pPr>
            <a:r>
              <a:rPr lang="en-US" sz="2791">
                <a:solidFill>
                  <a:srgbClr val="FFFFFF"/>
                </a:solidFill>
                <a:latin typeface="Poppins"/>
                <a:ea typeface="Poppins"/>
                <a:cs typeface="Poppins"/>
                <a:sym typeface="Poppins"/>
              </a:rPr>
              <a:t>Implement OTP-based access using </a:t>
            </a:r>
            <a:r>
              <a:rPr lang="en-US" b="true" sz="2791">
                <a:solidFill>
                  <a:srgbClr val="FFFFFF"/>
                </a:solidFill>
                <a:latin typeface="Poppins Bold"/>
                <a:ea typeface="Poppins Bold"/>
                <a:cs typeface="Poppins Bold"/>
                <a:sym typeface="Poppins Bold"/>
              </a:rPr>
              <a:t>Firebase Authentication</a:t>
            </a:r>
            <a:r>
              <a:rPr lang="en-US" sz="2791">
                <a:solidFill>
                  <a:srgbClr val="FFFFFF"/>
                </a:solidFill>
                <a:latin typeface="Poppins"/>
                <a:ea typeface="Poppins"/>
                <a:cs typeface="Poppins"/>
                <a:sym typeface="Poppins"/>
              </a:rPr>
              <a:t>.</a:t>
            </a:r>
          </a:p>
          <a:p>
            <a:pPr algn="l" marL="602706" indent="-301353" lvl="1">
              <a:lnSpc>
                <a:spcPts val="3908"/>
              </a:lnSpc>
              <a:buFont typeface="Arial"/>
              <a:buChar char="•"/>
            </a:pPr>
            <a:r>
              <a:rPr lang="en-US" sz="2791">
                <a:solidFill>
                  <a:srgbClr val="FFFFFF"/>
                </a:solidFill>
                <a:latin typeface="Poppins"/>
                <a:ea typeface="Poppins"/>
                <a:cs typeface="Poppins"/>
                <a:sym typeface="Poppins"/>
              </a:rPr>
              <a:t> Integrate </a:t>
            </a:r>
            <a:r>
              <a:rPr lang="en-US" b="true" sz="2791">
                <a:solidFill>
                  <a:srgbClr val="FFFFFF"/>
                </a:solidFill>
                <a:latin typeface="Poppins Bold"/>
                <a:ea typeface="Poppins Bold"/>
                <a:cs typeface="Poppins Bold"/>
                <a:sym typeface="Poppins Bold"/>
              </a:rPr>
              <a:t>barcode scanning</a:t>
            </a:r>
            <a:r>
              <a:rPr lang="en-US" sz="2791">
                <a:solidFill>
                  <a:srgbClr val="FFFFFF"/>
                </a:solidFill>
                <a:latin typeface="Poppins"/>
                <a:ea typeface="Poppins"/>
                <a:cs typeface="Poppins"/>
                <a:sym typeface="Poppins"/>
              </a:rPr>
              <a:t> to log parcel sender and receiver details, with records stored in the cloud.</a:t>
            </a:r>
          </a:p>
        </p:txBody>
      </p:sp>
      <p:grpSp>
        <p:nvGrpSpPr>
          <p:cNvPr name="Group 30" id="30"/>
          <p:cNvGrpSpPr/>
          <p:nvPr/>
        </p:nvGrpSpPr>
        <p:grpSpPr>
          <a:xfrm rot="0">
            <a:off x="660800" y="7294616"/>
            <a:ext cx="4411047" cy="2544173"/>
            <a:chOff x="0" y="0"/>
            <a:chExt cx="812800" cy="468801"/>
          </a:xfrm>
        </p:grpSpPr>
        <p:sp>
          <p:nvSpPr>
            <p:cNvPr name="Freeform 31" id="31"/>
            <p:cNvSpPr/>
            <p:nvPr/>
          </p:nvSpPr>
          <p:spPr>
            <a:xfrm flipH="false" flipV="false" rot="0">
              <a:off x="0" y="0"/>
              <a:ext cx="812800" cy="468801"/>
            </a:xfrm>
            <a:custGeom>
              <a:avLst/>
              <a:gdLst/>
              <a:ahLst/>
              <a:cxnLst/>
              <a:rect r="r" b="b" t="t" l="l"/>
              <a:pathLst>
                <a:path h="468801" w="812800">
                  <a:moveTo>
                    <a:pt x="0" y="0"/>
                  </a:moveTo>
                  <a:lnTo>
                    <a:pt x="812800" y="0"/>
                  </a:lnTo>
                  <a:lnTo>
                    <a:pt x="812800" y="468801"/>
                  </a:lnTo>
                  <a:lnTo>
                    <a:pt x="0" y="468801"/>
                  </a:lnTo>
                  <a:close/>
                </a:path>
              </a:pathLst>
            </a:custGeom>
            <a:blipFill>
              <a:blip r:embed="rId4"/>
              <a:stretch>
                <a:fillRect l="-1253" t="0" r="-1253" b="0"/>
              </a:stretch>
            </a:blipFill>
          </p:spPr>
        </p:sp>
      </p:grpSp>
      <p:grpSp>
        <p:nvGrpSpPr>
          <p:cNvPr name="Group 32" id="32"/>
          <p:cNvGrpSpPr/>
          <p:nvPr/>
        </p:nvGrpSpPr>
        <p:grpSpPr>
          <a:xfrm rot="0">
            <a:off x="6938477" y="7294616"/>
            <a:ext cx="4411047" cy="2544173"/>
            <a:chOff x="0" y="0"/>
            <a:chExt cx="812800" cy="468801"/>
          </a:xfrm>
        </p:grpSpPr>
        <p:sp>
          <p:nvSpPr>
            <p:cNvPr name="Freeform 33" id="33"/>
            <p:cNvSpPr/>
            <p:nvPr/>
          </p:nvSpPr>
          <p:spPr>
            <a:xfrm flipH="false" flipV="false" rot="0">
              <a:off x="0" y="0"/>
              <a:ext cx="812800" cy="468801"/>
            </a:xfrm>
            <a:custGeom>
              <a:avLst/>
              <a:gdLst/>
              <a:ahLst/>
              <a:cxnLst/>
              <a:rect r="r" b="b" t="t" l="l"/>
              <a:pathLst>
                <a:path h="468801" w="812800">
                  <a:moveTo>
                    <a:pt x="0" y="0"/>
                  </a:moveTo>
                  <a:lnTo>
                    <a:pt x="812800" y="0"/>
                  </a:lnTo>
                  <a:lnTo>
                    <a:pt x="812800" y="468801"/>
                  </a:lnTo>
                  <a:lnTo>
                    <a:pt x="0" y="468801"/>
                  </a:lnTo>
                  <a:close/>
                </a:path>
              </a:pathLst>
            </a:custGeom>
            <a:blipFill>
              <a:blip r:embed="rId5"/>
              <a:stretch>
                <a:fillRect l="0" t="-604" r="0" b="-604"/>
              </a:stretch>
            </a:blipFill>
          </p:spPr>
        </p:sp>
      </p:grpSp>
      <p:grpSp>
        <p:nvGrpSpPr>
          <p:cNvPr name="Group 34" id="34"/>
          <p:cNvGrpSpPr/>
          <p:nvPr/>
        </p:nvGrpSpPr>
        <p:grpSpPr>
          <a:xfrm rot="0">
            <a:off x="13216154" y="7294616"/>
            <a:ext cx="4411047" cy="2544173"/>
            <a:chOff x="0" y="0"/>
            <a:chExt cx="812800" cy="468801"/>
          </a:xfrm>
        </p:grpSpPr>
        <p:sp>
          <p:nvSpPr>
            <p:cNvPr name="Freeform 35" id="35"/>
            <p:cNvSpPr/>
            <p:nvPr/>
          </p:nvSpPr>
          <p:spPr>
            <a:xfrm flipH="false" flipV="false" rot="0">
              <a:off x="0" y="0"/>
              <a:ext cx="812800" cy="468801"/>
            </a:xfrm>
            <a:custGeom>
              <a:avLst/>
              <a:gdLst/>
              <a:ahLst/>
              <a:cxnLst/>
              <a:rect r="r" b="b" t="t" l="l"/>
              <a:pathLst>
                <a:path h="468801" w="812800">
                  <a:moveTo>
                    <a:pt x="0" y="0"/>
                  </a:moveTo>
                  <a:lnTo>
                    <a:pt x="812800" y="0"/>
                  </a:lnTo>
                  <a:lnTo>
                    <a:pt x="812800" y="468801"/>
                  </a:lnTo>
                  <a:lnTo>
                    <a:pt x="0" y="468801"/>
                  </a:lnTo>
                  <a:close/>
                </a:path>
              </a:pathLst>
            </a:custGeom>
            <a:blipFill>
              <a:blip r:embed="rId6"/>
              <a:stretch>
                <a:fillRect l="-4930" t="0" r="-4930" b="0"/>
              </a:stretch>
            </a:blipFill>
          </p:spPr>
        </p:sp>
      </p:grpSp>
      <p:sp>
        <p:nvSpPr>
          <p:cNvPr name="TextBox 36" id="36"/>
          <p:cNvSpPr txBox="true"/>
          <p:nvPr/>
        </p:nvSpPr>
        <p:spPr>
          <a:xfrm rot="0">
            <a:off x="4550290" y="407680"/>
            <a:ext cx="9187420" cy="962025"/>
          </a:xfrm>
          <a:prstGeom prst="rect">
            <a:avLst/>
          </a:prstGeom>
        </p:spPr>
        <p:txBody>
          <a:bodyPr anchor="t" rtlCol="false" tIns="0" lIns="0" bIns="0" rIns="0">
            <a:spAutoFit/>
          </a:bodyPr>
          <a:lstStyle/>
          <a:p>
            <a:pPr algn="l">
              <a:lnSpc>
                <a:spcPts val="6720"/>
              </a:lnSpc>
            </a:pPr>
            <a:r>
              <a:rPr lang="en-US" sz="5600">
                <a:solidFill>
                  <a:srgbClr val="FFFFFF"/>
                </a:solidFill>
                <a:latin typeface="Times New Roman"/>
                <a:ea typeface="Times New Roman"/>
                <a:cs typeface="Times New Roman"/>
                <a:sym typeface="Times New Roman"/>
              </a:rPr>
              <a:t>SCOPE OF STUDY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DAGr6aFfzsI</dc:identifier>
  <dcterms:modified xsi:type="dcterms:W3CDTF">2011-08-01T06:04:30Z</dcterms:modified>
  <cp:revision>1</cp:revision>
  <dc:title>21001351_FYP1_ProposalDefence</dc:title>
</cp:coreProperties>
</file>